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2" autoAdjust="0"/>
    <p:restoredTop sz="94660"/>
  </p:normalViewPr>
  <p:slideViewPr>
    <p:cSldViewPr snapToGrid="0">
      <p:cViewPr varScale="1">
        <p:scale>
          <a:sx n="37" d="100"/>
          <a:sy n="37" d="100"/>
        </p:scale>
        <p:origin x="72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BC11C-33FD-44FA-B7BA-445639193882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FF16E-F49C-4EFE-878A-258D1B525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8056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BC11C-33FD-44FA-B7BA-445639193882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FF16E-F49C-4EFE-878A-258D1B525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7229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BC11C-33FD-44FA-B7BA-445639193882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FF16E-F49C-4EFE-878A-258D1B525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99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BC11C-33FD-44FA-B7BA-445639193882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FF16E-F49C-4EFE-878A-258D1B525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142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BC11C-33FD-44FA-B7BA-445639193882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FF16E-F49C-4EFE-878A-258D1B525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930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BC11C-33FD-44FA-B7BA-445639193882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FF16E-F49C-4EFE-878A-258D1B525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978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BC11C-33FD-44FA-B7BA-445639193882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FF16E-F49C-4EFE-878A-258D1B525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717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BC11C-33FD-44FA-B7BA-445639193882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FF16E-F49C-4EFE-878A-258D1B525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133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BC11C-33FD-44FA-B7BA-445639193882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FF16E-F49C-4EFE-878A-258D1B525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833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BC11C-33FD-44FA-B7BA-445639193882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FF16E-F49C-4EFE-878A-258D1B525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76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BC11C-33FD-44FA-B7BA-445639193882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FF16E-F49C-4EFE-878A-258D1B525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3605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BC11C-33FD-44FA-B7BA-445639193882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FF16E-F49C-4EFE-878A-258D1B525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989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4000" y="228600"/>
            <a:ext cx="9144000" cy="608112"/>
          </a:xfrm>
        </p:spPr>
        <p:txBody>
          <a:bodyPr>
            <a:normAutofit fontScale="90000"/>
          </a:bodyPr>
          <a:lstStyle/>
          <a:p>
            <a:r>
              <a:rPr lang="ja-JP" altLang="en-US" sz="4000" dirty="0"/>
              <a:t>収去　</a:t>
            </a:r>
            <a:r>
              <a:rPr lang="en-US" altLang="ja-JP" sz="4000" dirty="0"/>
              <a:t>2009</a:t>
            </a:r>
            <a:r>
              <a:rPr lang="ja-JP" altLang="en-US" sz="4000" dirty="0"/>
              <a:t>年　配合ミス　＋</a:t>
            </a:r>
            <a:r>
              <a:rPr lang="en-US" altLang="ja-JP" sz="4000" dirty="0"/>
              <a:t>20%</a:t>
            </a:r>
            <a:r>
              <a:rPr lang="ja-JP" altLang="en-US" sz="4000" dirty="0"/>
              <a:t>　－</a:t>
            </a:r>
            <a:r>
              <a:rPr lang="en-US" altLang="ja-JP" sz="4000" dirty="0"/>
              <a:t>20%</a:t>
            </a:r>
            <a:endParaRPr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4000" y="1052736"/>
            <a:ext cx="9144000" cy="5688632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大手ジェネリック医薬品メーカーの大洋薬品工業が、承認規格外製品を出荷・流通させたことに対し、</a:t>
            </a:r>
            <a:r>
              <a:rPr lang="ja-JP" altLang="en-US" dirty="0">
                <a:solidFill>
                  <a:srgbClr val="C00000"/>
                </a:solidFill>
              </a:rPr>
              <a:t>岐阜県健康福祉部薬務水道課は、薬事法第</a:t>
            </a:r>
            <a:r>
              <a:rPr lang="en-US" altLang="ja-JP" dirty="0">
                <a:solidFill>
                  <a:srgbClr val="C00000"/>
                </a:solidFill>
              </a:rPr>
              <a:t>56</a:t>
            </a:r>
            <a:r>
              <a:rPr lang="ja-JP" altLang="en-US" dirty="0">
                <a:solidFill>
                  <a:srgbClr val="C00000"/>
                </a:solidFill>
              </a:rPr>
              <a:t>条に対する違反として業務停止命令を出すことを決めた。</a:t>
            </a:r>
            <a:r>
              <a:rPr lang="ja-JP" altLang="en-US" dirty="0"/>
              <a:t>業務</a:t>
            </a:r>
            <a:r>
              <a:rPr lang="ja-JP" altLang="en-US" dirty="0" smtClean="0"/>
              <a:t>停止期間</a:t>
            </a:r>
            <a:r>
              <a:rPr lang="ja-JP" altLang="en-US" dirty="0"/>
              <a:t>は今月下旬から</a:t>
            </a:r>
            <a:r>
              <a:rPr lang="en-US" altLang="ja-JP" dirty="0"/>
              <a:t>10</a:t>
            </a:r>
            <a:r>
              <a:rPr lang="ja-JP" altLang="en-US" dirty="0"/>
              <a:t>日間前後の見込み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sz="800" dirty="0"/>
          </a:p>
          <a:p>
            <a:pPr marL="0" indent="0">
              <a:buNone/>
            </a:pPr>
            <a:r>
              <a:rPr lang="ja-JP" altLang="en-US" dirty="0"/>
              <a:t>配合量ミスが分かったのは、</a:t>
            </a:r>
            <a:r>
              <a:rPr lang="ja-JP" altLang="en-US" dirty="0">
                <a:solidFill>
                  <a:srgbClr val="0070C0"/>
                </a:solidFill>
              </a:rPr>
              <a:t>昨年９月に長野県から、流通している当該製品のサンプル検査をする連絡を受け、保管ロット製品を自社で検査した</a:t>
            </a:r>
            <a:r>
              <a:rPr lang="ja-JP" altLang="en-US" dirty="0"/>
              <a:t>ところ、規格が異なることが判明した。昨年９月から納品した全国約３０００医療機関から自主回収したが、回収率は</a:t>
            </a:r>
            <a:r>
              <a:rPr lang="en-US" altLang="ja-JP" dirty="0"/>
              <a:t>16</a:t>
            </a:r>
            <a:r>
              <a:rPr lang="ja-JP" altLang="en-US" dirty="0"/>
              <a:t>％ほどだった。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526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収去　2009年　配合ミス　＋20%　－20%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収去　2009年　配合ミス　＋20%　－20%</dc:title>
  <dc:creator>脇坂盛雄</dc:creator>
  <cp:lastModifiedBy>脇坂盛雄</cp:lastModifiedBy>
  <cp:revision>1</cp:revision>
  <dcterms:created xsi:type="dcterms:W3CDTF">2015-02-13T18:37:47Z</dcterms:created>
  <dcterms:modified xsi:type="dcterms:W3CDTF">2015-02-13T18:38:07Z</dcterms:modified>
</cp:coreProperties>
</file>