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0" d="100"/>
          <a:sy n="40" d="100"/>
        </p:scale>
        <p:origin x="64" y="8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2018/6/19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2018/6/19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2018/6/19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85353"/>
            <a:ext cx="12192000" cy="576648"/>
          </a:xfrm>
        </p:spPr>
        <p:txBody>
          <a:bodyPr>
            <a:noAutofit/>
          </a:bodyPr>
          <a:lstStyle/>
          <a:p>
            <a:r>
              <a:rPr lang="ja-JP" altLang="en-US" sz="3200" dirty="0">
                <a:sym typeface="Wingdings" panose="05000000000000000000" pitchFamily="2" charset="2"/>
              </a:rPr>
              <a:t>販売名：ゴナックス皮下注用８０ｍｇ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886691"/>
            <a:ext cx="12191999" cy="5971312"/>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en-US" altLang="ja-JP" dirty="0"/>
              <a:t>18003G1</a:t>
            </a:r>
            <a:r>
              <a:rPr lang="ja-JP" altLang="en-US" dirty="0"/>
              <a:t>　　　　</a:t>
            </a:r>
            <a:r>
              <a:rPr lang="en-US" altLang="ja-JP" dirty="0"/>
              <a:t>550</a:t>
            </a:r>
            <a:r>
              <a:rPr lang="ja-JP" altLang="en-US" dirty="0"/>
              <a:t>箱　　　　　　　　　　</a:t>
            </a:r>
            <a:r>
              <a:rPr lang="en-US" altLang="ja-JP" dirty="0"/>
              <a:t>2018</a:t>
            </a:r>
            <a:r>
              <a:rPr lang="ja-JP" altLang="en-US" dirty="0"/>
              <a:t>年</a:t>
            </a:r>
            <a:r>
              <a:rPr lang="en-US" altLang="ja-JP" dirty="0"/>
              <a:t>4</a:t>
            </a:r>
            <a:r>
              <a:rPr lang="ja-JP" altLang="en-US" dirty="0"/>
              <a:t>月</a:t>
            </a:r>
            <a:r>
              <a:rPr lang="en-US" altLang="ja-JP" dirty="0"/>
              <a:t>2</a:t>
            </a:r>
            <a:r>
              <a:rPr lang="ja-JP" altLang="en-US" dirty="0"/>
              <a:t>日</a:t>
            </a:r>
            <a:endParaRPr lang="en-US" altLang="ja-JP" dirty="0"/>
          </a:p>
          <a:p>
            <a:pPr marL="0" indent="0">
              <a:buNone/>
            </a:pPr>
            <a:r>
              <a:rPr lang="ja-JP" altLang="en-US" b="1" dirty="0">
                <a:solidFill>
                  <a:schemeClr val="accent5">
                    <a:lumMod val="75000"/>
                  </a:schemeClr>
                </a:solidFill>
              </a:rPr>
              <a:t>回収理由　　</a:t>
            </a:r>
            <a:r>
              <a:rPr lang="en-US" altLang="ja-JP" b="1" dirty="0">
                <a:solidFill>
                  <a:schemeClr val="accent5">
                    <a:lumMod val="75000"/>
                  </a:schemeClr>
                </a:solidFill>
              </a:rPr>
              <a:t>2018</a:t>
            </a:r>
            <a:r>
              <a:rPr lang="ja-JP" altLang="en-US" b="1" dirty="0">
                <a:solidFill>
                  <a:schemeClr val="accent5">
                    <a:lumMod val="75000"/>
                  </a:schemeClr>
                </a:solidFill>
              </a:rPr>
              <a:t>年６月</a:t>
            </a:r>
            <a:r>
              <a:rPr lang="en-US" altLang="ja-JP" b="1" dirty="0">
                <a:solidFill>
                  <a:schemeClr val="accent5">
                    <a:lumMod val="75000"/>
                  </a:schemeClr>
                </a:solidFill>
              </a:rPr>
              <a:t>18</a:t>
            </a:r>
            <a:r>
              <a:rPr lang="ja-JP" altLang="en-US" b="1" dirty="0">
                <a:solidFill>
                  <a:schemeClr val="accent5">
                    <a:lumMod val="75000"/>
                  </a:schemeClr>
                </a:solidFill>
              </a:rPr>
              <a:t>日（回収着手日）</a:t>
            </a:r>
          </a:p>
          <a:p>
            <a:pPr marL="0" indent="0">
              <a:buNone/>
            </a:pPr>
            <a:r>
              <a:rPr lang="ja-JP" altLang="en-US" dirty="0"/>
              <a:t>ゴナックス皮下注用</a:t>
            </a:r>
            <a:r>
              <a:rPr lang="en-US" altLang="ja-JP" dirty="0"/>
              <a:t>80mg</a:t>
            </a:r>
            <a:r>
              <a:rPr lang="ja-JP" altLang="en-US" dirty="0"/>
              <a:t>の安定性試験を実施している際にガラス片</a:t>
            </a:r>
            <a:r>
              <a:rPr lang="en-US" altLang="ja-JP" dirty="0"/>
              <a:t>(</a:t>
            </a:r>
            <a:r>
              <a:rPr lang="ja-JP" altLang="en-US" dirty="0"/>
              <a:t>約</a:t>
            </a:r>
            <a:r>
              <a:rPr lang="en-US" altLang="ja-JP" dirty="0"/>
              <a:t>5.6mm×14.8mm)</a:t>
            </a:r>
            <a:r>
              <a:rPr lang="ja-JP" altLang="en-US" dirty="0"/>
              <a:t>が混入したバイアルが発見されました。混入の原因として、製造時にバイアル破損が発生し、その破片が混入したと推定されました。当該ロットの他バイアルへの混入の可能性が否定できないため自主回収を行います。</a:t>
            </a:r>
          </a:p>
          <a:p>
            <a:pPr marL="0" indent="0">
              <a:buNone/>
            </a:pPr>
            <a:r>
              <a:rPr lang="ja-JP" altLang="en-US" dirty="0"/>
              <a:t>⇒</a:t>
            </a:r>
            <a:endParaRPr lang="en-US" altLang="ja-JP" dirty="0"/>
          </a:p>
          <a:p>
            <a:pPr marL="0" indent="0">
              <a:buNone/>
            </a:pPr>
            <a:r>
              <a:rPr lang="ja-JP" altLang="en-US" dirty="0">
                <a:solidFill>
                  <a:srgbClr val="C00000"/>
                </a:solidFill>
              </a:rPr>
              <a:t>製造時の混入で安定性でのもんだいではありません。前にもある会社で保存品に異物があり製品回収を行っています。注射剤の異物はどうしても見逃しがあります。そのため、安定性試験に入れるサンプル、参考品</a:t>
            </a:r>
            <a:r>
              <a:rPr lang="en-US" altLang="ja-JP" dirty="0">
                <a:solidFill>
                  <a:srgbClr val="C00000"/>
                </a:solidFill>
              </a:rPr>
              <a:t>/</a:t>
            </a:r>
            <a:r>
              <a:rPr lang="ja-JP" altLang="en-US" dirty="0">
                <a:solidFill>
                  <a:srgbClr val="C00000"/>
                </a:solidFill>
              </a:rPr>
              <a:t>保存品は工程の良品をそのまま使うのではなく、念入りに異物が入っていないかを確認する必要があるとセミナーでも話しています。まさ</a:t>
            </a:r>
            <a:r>
              <a:rPr lang="ja-JP" altLang="en-US">
                <a:solidFill>
                  <a:srgbClr val="C00000"/>
                </a:solidFill>
              </a:rPr>
              <a:t>にそのリスクが出た事例のようです。</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7</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販売名：ゴナックス皮下注用８０ｍｇ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145</cp:revision>
  <dcterms:created xsi:type="dcterms:W3CDTF">2015-03-05T03:29:01Z</dcterms:created>
  <dcterms:modified xsi:type="dcterms:W3CDTF">2018-06-19T09:05:53Z</dcterms:modified>
</cp:coreProperties>
</file>