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3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85353"/>
            <a:ext cx="12192000" cy="576648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</a:t>
            </a:r>
            <a:r>
              <a:rPr lang="en-US" altLang="ja-JP" sz="3200" dirty="0">
                <a:sym typeface="Wingdings" panose="05000000000000000000" pitchFamily="2" charset="2"/>
              </a:rPr>
              <a:t>(1)</a:t>
            </a:r>
            <a:r>
              <a:rPr lang="ja-JP" altLang="en-US" sz="3200" dirty="0">
                <a:sym typeface="Wingdings" panose="05000000000000000000" pitchFamily="2" charset="2"/>
              </a:rPr>
              <a:t>ピドキサール錠１０ｍｇ　　 </a:t>
            </a:r>
            <a:r>
              <a:rPr lang="en-US" altLang="ja-JP" sz="3200" dirty="0">
                <a:sym typeface="Wingdings" panose="05000000000000000000" pitchFamily="2" charset="2"/>
              </a:rPr>
              <a:t>(2)</a:t>
            </a:r>
            <a:r>
              <a:rPr lang="ja-JP" altLang="en-US" sz="3200" dirty="0">
                <a:sym typeface="Wingdings" panose="05000000000000000000" pitchFamily="2" charset="2"/>
              </a:rPr>
              <a:t>ピドキサール錠２０ｍｇ</a:t>
            </a:r>
            <a:br>
              <a:rPr lang="ja-JP" altLang="en-US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　　　　</a:t>
            </a:r>
            <a:r>
              <a:rPr lang="en-US" altLang="ja-JP" sz="3200" dirty="0">
                <a:sym typeface="Wingdings" panose="05000000000000000000" pitchFamily="2" charset="2"/>
              </a:rPr>
              <a:t>(3)</a:t>
            </a:r>
            <a:r>
              <a:rPr lang="ja-JP" altLang="en-US" sz="3200" dirty="0">
                <a:sym typeface="Wingdings" panose="05000000000000000000" pitchFamily="2" charset="2"/>
              </a:rPr>
              <a:t>ピドキサール錠３０ｍｇ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86691"/>
            <a:ext cx="12191999" cy="5971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出荷時期</a:t>
            </a:r>
          </a:p>
          <a:p>
            <a:pPr marL="0" indent="0">
              <a:buNone/>
            </a:pPr>
            <a:r>
              <a:rPr lang="ja-JP" altLang="en-US" dirty="0"/>
              <a:t>１８０</a:t>
            </a:r>
            <a:r>
              <a:rPr lang="zh-TW" altLang="en-US" dirty="0"/>
              <a:t>ロット</a:t>
            </a:r>
            <a:r>
              <a:rPr lang="ja-JP" altLang="en-US" dirty="0"/>
              <a:t>以上</a:t>
            </a:r>
            <a:r>
              <a:rPr lang="zh-TW" altLang="en-US" dirty="0"/>
              <a:t>　　</a:t>
            </a:r>
            <a:r>
              <a:rPr lang="ja-JP" altLang="en-US" dirty="0"/>
              <a:t>約</a:t>
            </a:r>
            <a:r>
              <a:rPr lang="en-US" altLang="ja-JP" dirty="0"/>
              <a:t>70</a:t>
            </a:r>
            <a:r>
              <a:rPr lang="ja-JP" altLang="en-US" dirty="0"/>
              <a:t>万</a:t>
            </a:r>
            <a:r>
              <a:rPr lang="zh-TW" altLang="en-US" dirty="0"/>
              <a:t>個　　　　</a:t>
            </a:r>
            <a:r>
              <a:rPr lang="en-US" altLang="zh-TW" dirty="0"/>
              <a:t>201</a:t>
            </a:r>
            <a:r>
              <a:rPr lang="en-US" altLang="ja-JP" dirty="0"/>
              <a:t>4</a:t>
            </a:r>
            <a:r>
              <a:rPr lang="zh-TW" altLang="en-US" dirty="0"/>
              <a:t>年</a:t>
            </a:r>
            <a:r>
              <a:rPr lang="en-US" altLang="ja-JP" dirty="0"/>
              <a:t>7</a:t>
            </a:r>
            <a:r>
              <a:rPr lang="zh-TW" altLang="en-US" dirty="0"/>
              <a:t>月</a:t>
            </a:r>
            <a:r>
              <a:rPr lang="en-US" altLang="zh-TW" dirty="0"/>
              <a:t>1</a:t>
            </a:r>
            <a:r>
              <a:rPr lang="en-US" altLang="ja-JP" dirty="0"/>
              <a:t>7</a:t>
            </a:r>
            <a:r>
              <a:rPr lang="zh-TW" altLang="en-US" dirty="0"/>
              <a:t>日～</a:t>
            </a:r>
            <a:r>
              <a:rPr lang="en-US" altLang="zh-TW" dirty="0"/>
              <a:t>201</a:t>
            </a:r>
            <a:r>
              <a:rPr lang="en-US" altLang="ja-JP" dirty="0"/>
              <a:t>7</a:t>
            </a:r>
            <a:r>
              <a:rPr lang="zh-TW" altLang="en-US" dirty="0"/>
              <a:t>年</a:t>
            </a:r>
            <a:r>
              <a:rPr lang="en-US" altLang="zh-TW" dirty="0"/>
              <a:t>4</a:t>
            </a:r>
            <a:r>
              <a:rPr lang="zh-TW" altLang="en-US" dirty="0"/>
              <a:t>月</a:t>
            </a:r>
            <a:r>
              <a:rPr lang="en-US" altLang="ja-JP" dirty="0"/>
              <a:t>2</a:t>
            </a:r>
            <a:r>
              <a:rPr lang="en-US" altLang="zh-TW" dirty="0"/>
              <a:t>6</a:t>
            </a:r>
            <a:r>
              <a:rPr lang="zh-TW" altLang="en-US" dirty="0"/>
              <a:t>日</a:t>
            </a: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回収理由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年６月４日（回収着手日）</a:t>
            </a:r>
          </a:p>
          <a:p>
            <a:pPr marL="0" indent="0">
              <a:buNone/>
            </a:pPr>
            <a:r>
              <a:rPr lang="ja-JP" altLang="en-US" sz="2400" dirty="0"/>
              <a:t>ピドキサール錠３０ｍｇの使用期限付近</a:t>
            </a:r>
            <a:r>
              <a:rPr lang="en-US" altLang="ja-JP" sz="2400" dirty="0"/>
              <a:t>(59</a:t>
            </a:r>
            <a:r>
              <a:rPr lang="ja-JP" altLang="en-US" sz="2400" dirty="0"/>
              <a:t>ヶ月経過品</a:t>
            </a:r>
            <a:r>
              <a:rPr lang="en-US" altLang="ja-JP" sz="2400" dirty="0"/>
              <a:t>)</a:t>
            </a:r>
            <a:r>
              <a:rPr lang="ja-JP" altLang="en-US" sz="2400" dirty="0"/>
              <a:t>のロット「製造番号 </a:t>
            </a:r>
            <a:r>
              <a:rPr lang="en-US" altLang="ja-JP" sz="2400" dirty="0"/>
              <a:t>13H070Z</a:t>
            </a:r>
            <a:r>
              <a:rPr lang="ja-JP" altLang="en-US" sz="2400" dirty="0"/>
              <a:t>」の溶出試験において、承認規格に適合しない結果が得られました。経時的な変化と考えられますが、原因が特定できていないことから、</a:t>
            </a:r>
            <a:r>
              <a:rPr lang="ja-JP" altLang="en-US" b="1" dirty="0">
                <a:solidFill>
                  <a:srgbClr val="002060"/>
                </a:solidFill>
              </a:rPr>
              <a:t>念のため、現在流通している</a:t>
            </a:r>
            <a:r>
              <a:rPr lang="en-US" altLang="ja-JP" b="1" dirty="0">
                <a:solidFill>
                  <a:srgbClr val="002060"/>
                </a:solidFill>
              </a:rPr>
              <a:t>10mg</a:t>
            </a:r>
            <a:r>
              <a:rPr lang="ja-JP" altLang="en-US" b="1" dirty="0">
                <a:solidFill>
                  <a:srgbClr val="002060"/>
                </a:solidFill>
              </a:rPr>
              <a:t>錠および</a:t>
            </a:r>
            <a:r>
              <a:rPr lang="en-US" altLang="ja-JP" b="1" dirty="0">
                <a:solidFill>
                  <a:srgbClr val="002060"/>
                </a:solidFill>
              </a:rPr>
              <a:t>20mg</a:t>
            </a:r>
            <a:r>
              <a:rPr lang="ja-JP" altLang="en-US" b="1" dirty="0">
                <a:solidFill>
                  <a:srgbClr val="002060"/>
                </a:solidFill>
              </a:rPr>
              <a:t>錠を含め製造後</a:t>
            </a:r>
            <a:r>
              <a:rPr lang="en-US" altLang="ja-JP" b="1" dirty="0">
                <a:solidFill>
                  <a:srgbClr val="002060"/>
                </a:solidFill>
              </a:rPr>
              <a:t>3</a:t>
            </a:r>
            <a:r>
              <a:rPr lang="ja-JP" altLang="en-US" b="1" dirty="0">
                <a:solidFill>
                  <a:srgbClr val="002060"/>
                </a:solidFill>
              </a:rPr>
              <a:t>年を経過した全ての製品（使用期限</a:t>
            </a:r>
            <a:r>
              <a:rPr lang="en-US" altLang="ja-JP" b="1" dirty="0">
                <a:solidFill>
                  <a:srgbClr val="002060"/>
                </a:solidFill>
              </a:rPr>
              <a:t>5</a:t>
            </a:r>
            <a:r>
              <a:rPr lang="ja-JP" altLang="en-US" b="1" dirty="0">
                <a:solidFill>
                  <a:srgbClr val="002060"/>
                </a:solidFill>
              </a:rPr>
              <a:t>年表示品）を自主回収することと致しました。</a:t>
            </a:r>
            <a:r>
              <a:rPr lang="ja-JP" altLang="en-US" sz="2400" dirty="0"/>
              <a:t>一方、ピドキサール錠２０ｍｇにおいても、３６ヶ月を超える１ロット「製造番号</a:t>
            </a:r>
            <a:r>
              <a:rPr lang="en-US" altLang="ja-JP" sz="2400" dirty="0"/>
              <a:t>15C010Z</a:t>
            </a:r>
            <a:r>
              <a:rPr lang="ja-JP" altLang="en-US" sz="2400" dirty="0"/>
              <a:t>（</a:t>
            </a:r>
            <a:r>
              <a:rPr lang="en-US" altLang="ja-JP" sz="2400" dirty="0"/>
              <a:t>38</a:t>
            </a:r>
            <a:r>
              <a:rPr lang="ja-JP" altLang="en-US" sz="2400" dirty="0"/>
              <a:t>ヶ月経過品）」で、溶出試験の承認規格に適合しない結果が得られました。調査を行なった結果、該当ロットは含量のバラつきが大きく、そのことにより溶出性に影響がでたことが判明したことから、当該ロット及び同様な事象が懸念される「製造番号：</a:t>
            </a:r>
            <a:r>
              <a:rPr lang="en-US" altLang="ja-JP" sz="2400" dirty="0"/>
              <a:t>14C010Z, 14C011Z</a:t>
            </a:r>
            <a:r>
              <a:rPr lang="ja-JP" altLang="en-US" sz="2400" dirty="0"/>
              <a:t>」についても自主回収することと致しました。</a:t>
            </a:r>
          </a:p>
          <a:p>
            <a:pPr marL="0" indent="0">
              <a:buNone/>
            </a:pPr>
            <a:r>
              <a:rPr lang="ja-JP" altLang="en-US" dirty="0"/>
              <a:t>⇒</a:t>
            </a:r>
            <a:r>
              <a:rPr lang="ja-JP" altLang="en-US" dirty="0">
                <a:solidFill>
                  <a:srgbClr val="C00000"/>
                </a:solidFill>
              </a:rPr>
              <a:t>全去年の安定モニタリングは問題なかったのでしょう</a:t>
            </a:r>
            <a:r>
              <a:rPr lang="ja-JP" altLang="en-US">
                <a:solidFill>
                  <a:srgbClr val="C00000"/>
                </a:solidFill>
              </a:rPr>
              <a:t>か？　原因</a:t>
            </a:r>
            <a:r>
              <a:rPr lang="ja-JP" altLang="en-US" dirty="0">
                <a:solidFill>
                  <a:srgbClr val="C00000"/>
                </a:solidFill>
              </a:rPr>
              <a:t>不明なので、また、逐次回収されるのでしょう</a:t>
            </a:r>
            <a:r>
              <a:rPr lang="ja-JP" altLang="en-US">
                <a:solidFill>
                  <a:srgbClr val="C00000"/>
                </a:solidFill>
              </a:rPr>
              <a:t>か？　欠品回避のための部分回収のようです。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10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新細明體</vt:lpstr>
      <vt:lpstr>Arial</vt:lpstr>
      <vt:lpstr>Calibri</vt:lpstr>
      <vt:lpstr>Calibri Light</vt:lpstr>
      <vt:lpstr>Wingdings</vt:lpstr>
      <vt:lpstr>Office テーマ</vt:lpstr>
      <vt:lpstr>販売名：(1)ピドキサール錠１０ｍｇ　　 (2)ピドキサール錠２０ｍｇ 　　　　　(3)ピドキサール錠３０ｍｇ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inoruhinshitu@outlook.jp</cp:lastModifiedBy>
  <cp:revision>144</cp:revision>
  <dcterms:created xsi:type="dcterms:W3CDTF">2015-03-05T03:29:01Z</dcterms:created>
  <dcterms:modified xsi:type="dcterms:W3CDTF">2018-06-06T23:55:38Z</dcterms:modified>
</cp:coreProperties>
</file>