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4" d="100"/>
          <a:sy n="44" d="100"/>
        </p:scale>
        <p:origin x="48" y="7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576648"/>
          </a:xfrm>
        </p:spPr>
        <p:txBody>
          <a:bodyPr>
            <a:noAutofit/>
          </a:bodyPr>
          <a:lstStyle/>
          <a:p>
            <a:r>
              <a:rPr lang="ja-JP" altLang="en-US" sz="3200" dirty="0">
                <a:sym typeface="Wingdings" panose="05000000000000000000" pitchFamily="2" charset="2"/>
              </a:rPr>
              <a:t>販売名：ネオ・パスタノーゲン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86691"/>
            <a:ext cx="12191999" cy="5971312"/>
          </a:xfrm>
        </p:spPr>
        <p:txBody>
          <a:bodyPr>
            <a:noAutofit/>
          </a:bodyPr>
          <a:lstStyle/>
          <a:p>
            <a:pPr marL="0" indent="0">
              <a:buNone/>
            </a:pPr>
            <a:r>
              <a:rPr lang="ja-JP" altLang="en-US" b="1" dirty="0">
                <a:solidFill>
                  <a:schemeClr val="tx2">
                    <a:lumMod val="50000"/>
                  </a:schemeClr>
                </a:solidFill>
              </a:rPr>
              <a:t>対象ロット　　荷数量（箱）　　　　　　　出荷時期</a:t>
            </a:r>
          </a:p>
          <a:p>
            <a:pPr marL="0" indent="0">
              <a:buNone/>
            </a:pPr>
            <a:r>
              <a:rPr lang="ja-JP" altLang="en-US" dirty="0"/>
              <a:t>３２　　　　　　　　約１２万箱　　   </a:t>
            </a:r>
            <a:r>
              <a:rPr lang="en-US" altLang="ja-JP" dirty="0"/>
              <a:t>2015</a:t>
            </a:r>
            <a:r>
              <a:rPr lang="ja-JP" altLang="en-US" dirty="0"/>
              <a:t>年２月～</a:t>
            </a:r>
            <a:r>
              <a:rPr lang="en-US" altLang="ja-JP" dirty="0"/>
              <a:t>2018</a:t>
            </a:r>
            <a:r>
              <a:rPr lang="ja-JP" altLang="en-US" dirty="0"/>
              <a:t>年２月</a:t>
            </a:r>
            <a:endParaRPr lang="en-US" altLang="ja-JP"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年４月１９日（回収着手日）</a:t>
            </a:r>
          </a:p>
          <a:p>
            <a:pPr marL="0" indent="0">
              <a:buNone/>
            </a:pPr>
            <a:r>
              <a:rPr lang="ja-JP" altLang="en-US" dirty="0"/>
              <a:t>農林水産省による弊社の動物用医薬品製造業の立ち入り検査において、ＧＭＰ省令からの逸脱が確認されました。</a:t>
            </a:r>
          </a:p>
          <a:p>
            <a:pPr marL="0" indent="0">
              <a:buNone/>
            </a:pPr>
            <a:r>
              <a:rPr lang="ja-JP" altLang="en-US" dirty="0"/>
              <a:t>このことより、動物用医薬品に加え、同施設、システムにより製造されている人用医薬品についても、当該製品の品質、有効性を担保できないと判断しました。</a:t>
            </a:r>
          </a:p>
          <a:p>
            <a:pPr marL="0" indent="0">
              <a:buNone/>
            </a:pPr>
            <a:r>
              <a:rPr lang="ja-JP" altLang="en-US" dirty="0"/>
              <a:t>⇒</a:t>
            </a:r>
            <a:endParaRPr lang="en-US" altLang="ja-JP" dirty="0"/>
          </a:p>
          <a:p>
            <a:pPr marL="0" indent="0">
              <a:buNone/>
            </a:pPr>
            <a:r>
              <a:rPr lang="ja-JP" altLang="en-US" dirty="0">
                <a:solidFill>
                  <a:srgbClr val="C00000"/>
                </a:solidFill>
              </a:rPr>
              <a:t>動物薬の</a:t>
            </a:r>
            <a:r>
              <a:rPr lang="en-US" altLang="ja-JP" dirty="0">
                <a:solidFill>
                  <a:srgbClr val="C00000"/>
                </a:solidFill>
              </a:rPr>
              <a:t>GMP</a:t>
            </a:r>
            <a:r>
              <a:rPr lang="ja-JP" altLang="en-US" dirty="0">
                <a:solidFill>
                  <a:srgbClr val="C00000"/>
                </a:solidFill>
              </a:rPr>
              <a:t>立入検査で不備が見つかり、動物用医薬品だけでなく、人用医薬品も製品回収になっています。</a:t>
            </a:r>
            <a:endParaRPr lang="en-US" altLang="ja-JP" dirty="0">
              <a:solidFill>
                <a:srgbClr val="C00000"/>
              </a:solidFill>
            </a:endParaRPr>
          </a:p>
          <a:p>
            <a:pPr marL="0" indent="0">
              <a:buNone/>
            </a:pPr>
            <a:r>
              <a:rPr lang="ja-JP" altLang="en-US" dirty="0">
                <a:solidFill>
                  <a:srgbClr val="C00000"/>
                </a:solidFill>
              </a:rPr>
              <a:t>このようなケースは初めてかと思います。</a:t>
            </a:r>
            <a:endParaRPr lang="en-US" altLang="ja-JP" dirty="0">
              <a:solidFill>
                <a:srgbClr val="C00000"/>
              </a:solidFill>
            </a:endParaRPr>
          </a:p>
          <a:p>
            <a:pPr marL="0" indent="0">
              <a:buNone/>
            </a:pPr>
            <a:r>
              <a:rPr lang="ja-JP" altLang="en-US" dirty="0">
                <a:solidFill>
                  <a:srgbClr val="C00000"/>
                </a:solidFill>
              </a:rPr>
              <a:t>農薬と医薬品のコンタミしていないとの根拠がないとの回収はありましたが。</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1469</TotalTime>
  <Words>7</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販売名：ネオ・パスタノーゲン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140</cp:revision>
  <dcterms:created xsi:type="dcterms:W3CDTF">2015-03-05T03:29:01Z</dcterms:created>
  <dcterms:modified xsi:type="dcterms:W3CDTF">2018-04-25T02:41:00Z</dcterms:modified>
</cp:coreProperties>
</file>