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95" autoAdjust="0"/>
    <p:restoredTop sz="94660"/>
  </p:normalViewPr>
  <p:slideViewPr>
    <p:cSldViewPr snapToGrid="0">
      <p:cViewPr varScale="1">
        <p:scale>
          <a:sx n="44" d="100"/>
          <a:sy n="44" d="100"/>
        </p:scale>
        <p:origin x="40" y="7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576648"/>
          </a:xfrm>
        </p:spPr>
        <p:txBody>
          <a:bodyPr>
            <a:noAutofit/>
          </a:bodyPr>
          <a:lstStyle/>
          <a:p>
            <a:r>
              <a:rPr lang="ja-JP" altLang="en-US" sz="3200" dirty="0">
                <a:sym typeface="Wingdings" panose="05000000000000000000" pitchFamily="2" charset="2"/>
              </a:rPr>
              <a:t>販売名：セフポドキシムプロキセチル錠</a:t>
            </a:r>
            <a:r>
              <a:rPr lang="en-US" altLang="ja-JP" sz="3200" dirty="0">
                <a:sym typeface="Wingdings" panose="05000000000000000000" pitchFamily="2" charset="2"/>
              </a:rPr>
              <a:t>100mg</a:t>
            </a:r>
            <a:r>
              <a:rPr lang="ja-JP" altLang="en-US" sz="3200" dirty="0">
                <a:sym typeface="Wingdings" panose="05000000000000000000" pitchFamily="2" charset="2"/>
              </a:rPr>
              <a:t>「</a:t>
            </a:r>
            <a:r>
              <a:rPr lang="en-US" altLang="ja-JP" sz="3200" dirty="0">
                <a:sym typeface="Wingdings" panose="05000000000000000000" pitchFamily="2" charset="2"/>
              </a:rPr>
              <a:t>JG</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86691"/>
            <a:ext cx="12191999" cy="5971312"/>
          </a:xfrm>
        </p:spPr>
        <p:txBody>
          <a:bodyPr>
            <a:noAutofit/>
          </a:bodyPr>
          <a:lstStyle/>
          <a:p>
            <a:pPr marL="0" indent="0">
              <a:buNone/>
            </a:pPr>
            <a:r>
              <a:rPr lang="ja-JP" altLang="en-US" b="1" dirty="0">
                <a:solidFill>
                  <a:schemeClr val="tx2">
                    <a:lumMod val="50000"/>
                  </a:schemeClr>
                </a:solidFill>
              </a:rPr>
              <a:t>対象ロット　　荷数量（箱）　　　　　　　出荷時期</a:t>
            </a:r>
          </a:p>
          <a:p>
            <a:pPr marL="0" indent="0">
              <a:buNone/>
            </a:pPr>
            <a:r>
              <a:rPr lang="ja-JP" altLang="en-US" dirty="0"/>
              <a:t>４　　　　　　　　約</a:t>
            </a:r>
            <a:r>
              <a:rPr lang="en-US" altLang="ja-JP" dirty="0"/>
              <a:t>1.8</a:t>
            </a:r>
            <a:r>
              <a:rPr lang="ja-JP" altLang="en-US" dirty="0"/>
              <a:t>万箱　　   </a:t>
            </a:r>
            <a:r>
              <a:rPr lang="en-US" altLang="ja-JP" dirty="0"/>
              <a:t>2016</a:t>
            </a:r>
            <a:r>
              <a:rPr lang="ja-JP" altLang="en-US" dirty="0"/>
              <a:t>年</a:t>
            </a:r>
            <a:r>
              <a:rPr lang="en-US" altLang="ja-JP" dirty="0"/>
              <a:t>12</a:t>
            </a:r>
            <a:r>
              <a:rPr lang="ja-JP" altLang="en-US" dirty="0"/>
              <a:t>月～</a:t>
            </a:r>
            <a:r>
              <a:rPr lang="en-US" altLang="ja-JP" dirty="0"/>
              <a:t>2017</a:t>
            </a:r>
            <a:r>
              <a:rPr lang="ja-JP" altLang="en-US" dirty="0"/>
              <a:t>年</a:t>
            </a:r>
            <a:r>
              <a:rPr lang="en-US" altLang="ja-JP" dirty="0"/>
              <a:t>11</a:t>
            </a:r>
            <a:r>
              <a:rPr lang="ja-JP" altLang="en-US" dirty="0"/>
              <a:t>月</a:t>
            </a:r>
            <a:endParaRPr lang="en-US" altLang="ja-JP"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年４月</a:t>
            </a:r>
            <a:r>
              <a:rPr lang="en-US" altLang="ja-JP" b="1" dirty="0">
                <a:solidFill>
                  <a:schemeClr val="accent5">
                    <a:lumMod val="75000"/>
                  </a:schemeClr>
                </a:solidFill>
              </a:rPr>
              <a:t>24</a:t>
            </a:r>
            <a:r>
              <a:rPr lang="ja-JP" altLang="en-US" b="1" dirty="0">
                <a:solidFill>
                  <a:schemeClr val="accent5">
                    <a:lumMod val="75000"/>
                  </a:schemeClr>
                </a:solidFill>
              </a:rPr>
              <a:t>日（回収着手日）</a:t>
            </a:r>
          </a:p>
          <a:p>
            <a:pPr marL="0" indent="0">
              <a:buNone/>
            </a:pPr>
            <a:r>
              <a:rPr lang="ja-JP" altLang="en-US" dirty="0"/>
              <a:t>セフポドキシムプロキセチル錠</a:t>
            </a:r>
            <a:r>
              <a:rPr lang="en-US" altLang="ja-JP" dirty="0"/>
              <a:t>100mg</a:t>
            </a:r>
            <a:r>
              <a:rPr lang="ja-JP" altLang="en-US" dirty="0"/>
              <a:t>「</a:t>
            </a:r>
            <a:r>
              <a:rPr lang="en-US" altLang="ja-JP" dirty="0"/>
              <a:t>JG</a:t>
            </a:r>
            <a:r>
              <a:rPr lang="ja-JP" altLang="en-US" dirty="0"/>
              <a:t>」の一部原薬において、規格外原料の使用があることが判明いたしました。</a:t>
            </a:r>
          </a:p>
          <a:p>
            <a:pPr marL="0" indent="0">
              <a:buNone/>
            </a:pPr>
            <a:r>
              <a:rPr lang="ja-JP" altLang="en-US" dirty="0"/>
              <a:t>　対象原薬の受入試験は全て日本薬局方に適合し、当該原薬を使用した製品の出荷時試験結果は全て承認規格に適合していることを確認しており、本件に起因する健康被害などの報告はございませんが、万全を期すために、使用期限内の当該製品全てを自主回収することといたしました。</a:t>
            </a:r>
          </a:p>
          <a:p>
            <a:pPr marL="0" indent="0">
              <a:buNone/>
            </a:pPr>
            <a:r>
              <a:rPr lang="ja-JP" altLang="en-US" dirty="0"/>
              <a:t>⇒　</a:t>
            </a:r>
            <a:r>
              <a:rPr lang="ja-JP" altLang="en-US" sz="3200" b="1" dirty="0">
                <a:solidFill>
                  <a:schemeClr val="accent1">
                    <a:lumMod val="50000"/>
                  </a:schemeClr>
                </a:solidFill>
              </a:rPr>
              <a:t>同じ原薬をしようしていたため、さらに２社も製品回収</a:t>
            </a:r>
            <a:endParaRPr lang="en-US" altLang="ja-JP" sz="3200" b="1" dirty="0">
              <a:solidFill>
                <a:schemeClr val="accent1">
                  <a:lumMod val="50000"/>
                </a:schemeClr>
              </a:solidFill>
            </a:endParaRPr>
          </a:p>
          <a:p>
            <a:pPr marL="0" indent="0">
              <a:buNone/>
            </a:pPr>
            <a:r>
              <a:rPr lang="ja-JP" altLang="en-US" dirty="0">
                <a:solidFill>
                  <a:srgbClr val="C00000"/>
                </a:solidFill>
              </a:rPr>
              <a:t>原薬の原料の試験が不適合だったために、原薬が規格に適合していても回収させています。山本化学工業は</a:t>
            </a:r>
            <a:r>
              <a:rPr lang="en-US" altLang="ja-JP" dirty="0">
                <a:solidFill>
                  <a:srgbClr val="C00000"/>
                </a:solidFill>
              </a:rPr>
              <a:t>MF</a:t>
            </a:r>
            <a:r>
              <a:rPr lang="ja-JP" altLang="en-US" dirty="0">
                <a:solidFill>
                  <a:srgbClr val="C00000"/>
                </a:solidFill>
              </a:rPr>
              <a:t>違反、</a:t>
            </a:r>
            <a:r>
              <a:rPr lang="en-US" altLang="ja-JP" dirty="0">
                <a:solidFill>
                  <a:srgbClr val="C00000"/>
                </a:solidFill>
              </a:rPr>
              <a:t>GMP</a:t>
            </a:r>
            <a:r>
              <a:rPr lang="ja-JP" altLang="en-US" dirty="0">
                <a:solidFill>
                  <a:srgbClr val="C00000"/>
                </a:solidFill>
              </a:rPr>
              <a:t>省令違反、製造半承認書違反があったが、その原薬を使った製品は回収になっていません。</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1399</TotalTime>
  <Words>10</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販売名：セフポドキシムプロキセチル錠100mg「JG」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138</cp:revision>
  <dcterms:created xsi:type="dcterms:W3CDTF">2015-03-05T03:29:01Z</dcterms:created>
  <dcterms:modified xsi:type="dcterms:W3CDTF">2018-04-25T01:28:15Z</dcterms:modified>
</cp:coreProperties>
</file>