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7" autoAdjust="0"/>
    <p:restoredTop sz="94660"/>
  </p:normalViewPr>
  <p:slideViewPr>
    <p:cSldViewPr snapToGrid="0">
      <p:cViewPr varScale="1">
        <p:scale>
          <a:sx n="47" d="100"/>
          <a:sy n="47" d="100"/>
        </p:scale>
        <p:origin x="76" y="7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2018/4/6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2018/4/6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2018/4/6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2018/4/6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2018/4/6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2018/4/6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2018/4/6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85352"/>
            <a:ext cx="12192000" cy="1402816"/>
          </a:xfrm>
        </p:spPr>
        <p:txBody>
          <a:bodyPr>
            <a:noAutofit/>
          </a:bodyPr>
          <a:lstStyle/>
          <a:p>
            <a:r>
              <a:rPr lang="ja-JP" altLang="en-US" sz="2800" dirty="0">
                <a:sym typeface="Wingdings" panose="05000000000000000000" pitchFamily="2" charset="2"/>
              </a:rPr>
              <a:t>販売名：</a:t>
            </a:r>
            <a:r>
              <a:rPr lang="en-US" altLang="ja-JP" sz="2800" dirty="0">
                <a:sym typeface="Wingdings" panose="05000000000000000000" pitchFamily="2" charset="2"/>
              </a:rPr>
              <a:t>(1)</a:t>
            </a:r>
            <a:r>
              <a:rPr lang="ja-JP" altLang="en-US" sz="2800" dirty="0">
                <a:sym typeface="Wingdings" panose="05000000000000000000" pitchFamily="2" charset="2"/>
              </a:rPr>
              <a:t>パルシステム薬用歯みがき　　　　　 </a:t>
            </a:r>
            <a:r>
              <a:rPr lang="en-US" altLang="ja-JP" sz="2800" dirty="0">
                <a:sym typeface="Wingdings" panose="05000000000000000000" pitchFamily="2" charset="2"/>
              </a:rPr>
              <a:t>(2)</a:t>
            </a:r>
            <a:r>
              <a:rPr lang="ja-JP" altLang="en-US" sz="2800" dirty="0">
                <a:sym typeface="Wingdings" panose="05000000000000000000" pitchFamily="2" charset="2"/>
              </a:rPr>
              <a:t>薬用歯みがき</a:t>
            </a:r>
            <a:r>
              <a:rPr lang="en-US" altLang="ja-JP" sz="2800" dirty="0">
                <a:sym typeface="Wingdings" panose="05000000000000000000" pitchFamily="2" charset="2"/>
              </a:rPr>
              <a:t>UM</a:t>
            </a:r>
            <a:r>
              <a:rPr lang="ja-JP" altLang="en-US" sz="2800" dirty="0" err="1">
                <a:sym typeface="Wingdings" panose="05000000000000000000" pitchFamily="2" charset="2"/>
              </a:rPr>
              <a:t>ー</a:t>
            </a:r>
            <a:r>
              <a:rPr lang="en-US" altLang="ja-JP" sz="2800" dirty="0">
                <a:sym typeface="Wingdings" panose="05000000000000000000" pitchFamily="2" charset="2"/>
              </a:rPr>
              <a:t>15</a:t>
            </a:r>
            <a:br>
              <a:rPr lang="en-US" altLang="ja-JP"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(3)</a:t>
            </a:r>
            <a:r>
              <a:rPr lang="ja-JP" altLang="en-US" sz="2800" dirty="0">
                <a:sym typeface="Wingdings" panose="05000000000000000000" pitchFamily="2" charset="2"/>
              </a:rPr>
              <a:t>薬用歯みがき</a:t>
            </a:r>
            <a:r>
              <a:rPr lang="en-US" altLang="ja-JP" sz="2800" dirty="0">
                <a:sym typeface="Wingdings" panose="05000000000000000000" pitchFamily="2" charset="2"/>
              </a:rPr>
              <a:t>UMG</a:t>
            </a:r>
            <a:r>
              <a:rPr lang="ja-JP" altLang="en-US" sz="2800" dirty="0" err="1">
                <a:sym typeface="Wingdings" panose="05000000000000000000" pitchFamily="2" charset="2"/>
              </a:rPr>
              <a:t>ー</a:t>
            </a:r>
            <a:r>
              <a:rPr lang="en-US" altLang="ja-JP" sz="2800" dirty="0">
                <a:sym typeface="Wingdings" panose="05000000000000000000" pitchFamily="2" charset="2"/>
              </a:rPr>
              <a:t>15</a:t>
            </a:r>
            <a:r>
              <a:rPr lang="ja-JP" altLang="en-US" sz="2800" dirty="0">
                <a:sym typeface="Wingdings" panose="05000000000000000000" pitchFamily="2" charset="2"/>
              </a:rPr>
              <a:t>　　　　　　 </a:t>
            </a:r>
            <a:r>
              <a:rPr lang="en-US" altLang="ja-JP" sz="2800" dirty="0">
                <a:sym typeface="Wingdings" panose="05000000000000000000" pitchFamily="2" charset="2"/>
              </a:rPr>
              <a:t>(4)</a:t>
            </a:r>
            <a:r>
              <a:rPr lang="ja-JP" altLang="en-US" sz="2800" dirty="0">
                <a:sym typeface="Wingdings" panose="05000000000000000000" pitchFamily="2" charset="2"/>
              </a:rPr>
              <a:t>アパフィール</a:t>
            </a:r>
            <a:br>
              <a:rPr lang="ja-JP" altLang="en-US"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(5)</a:t>
            </a:r>
            <a:r>
              <a:rPr lang="ja-JP" altLang="en-US" sz="2800" dirty="0">
                <a:sym typeface="Wingdings" panose="05000000000000000000" pitchFamily="2" charset="2"/>
              </a:rPr>
              <a:t>ナレル　薬用歯みがき　　　　　　　　　　　　　　</a:t>
            </a:r>
            <a:r>
              <a:rPr lang="ja-JP" altLang="en-US" sz="2800" dirty="0">
                <a:solidFill>
                  <a:srgbClr val="C00000"/>
                </a:solidFill>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1665171"/>
            <a:ext cx="12191999" cy="5192832"/>
          </a:xfrm>
        </p:spPr>
        <p:txBody>
          <a:bodyPr>
            <a:noAutofit/>
          </a:bodyPr>
          <a:lstStyle/>
          <a:p>
            <a:pPr marL="0" indent="0">
              <a:buNone/>
            </a:pPr>
            <a:r>
              <a:rPr lang="ja-JP" altLang="en-US" b="1" dirty="0">
                <a:solidFill>
                  <a:schemeClr val="tx2">
                    <a:lumMod val="50000"/>
                  </a:schemeClr>
                </a:solidFill>
              </a:rPr>
              <a:t>対象ロット　　荷数量（箱）　　　　　　　出荷時期</a:t>
            </a:r>
          </a:p>
          <a:p>
            <a:pPr marL="0" indent="0">
              <a:buNone/>
            </a:pPr>
            <a:r>
              <a:rPr lang="ja-JP" altLang="en-US" dirty="0"/>
              <a:t>約</a:t>
            </a:r>
            <a:r>
              <a:rPr lang="en-US" altLang="ja-JP" dirty="0"/>
              <a:t>70</a:t>
            </a:r>
            <a:r>
              <a:rPr lang="ja-JP" altLang="en-US" dirty="0"/>
              <a:t>　　　　　　　　約</a:t>
            </a:r>
            <a:r>
              <a:rPr lang="en-US" altLang="ja-JP" dirty="0"/>
              <a:t>30</a:t>
            </a:r>
            <a:r>
              <a:rPr lang="ja-JP" altLang="en-US" dirty="0"/>
              <a:t>万箱　　   </a:t>
            </a:r>
            <a:r>
              <a:rPr lang="en-US" altLang="ja-JP" dirty="0"/>
              <a:t>2016</a:t>
            </a:r>
            <a:r>
              <a:rPr lang="ja-JP" altLang="en-US" dirty="0"/>
              <a:t>年３月～</a:t>
            </a:r>
            <a:r>
              <a:rPr lang="en-US" altLang="ja-JP" dirty="0"/>
              <a:t>2018</a:t>
            </a:r>
            <a:r>
              <a:rPr lang="ja-JP" altLang="en-US" dirty="0"/>
              <a:t>年３月</a:t>
            </a:r>
            <a:endParaRPr lang="en-US" altLang="ja-JP" dirty="0"/>
          </a:p>
          <a:p>
            <a:pPr marL="0" indent="0">
              <a:buNone/>
            </a:pPr>
            <a:r>
              <a:rPr lang="ja-JP" altLang="en-US" b="1" dirty="0">
                <a:solidFill>
                  <a:schemeClr val="accent5">
                    <a:lumMod val="75000"/>
                  </a:schemeClr>
                </a:solidFill>
              </a:rPr>
              <a:t>回収理由　　</a:t>
            </a:r>
            <a:r>
              <a:rPr lang="en-US" altLang="ja-JP" b="1" dirty="0">
                <a:solidFill>
                  <a:schemeClr val="accent5">
                    <a:lumMod val="75000"/>
                  </a:schemeClr>
                </a:solidFill>
              </a:rPr>
              <a:t>2018</a:t>
            </a:r>
            <a:r>
              <a:rPr lang="ja-JP" altLang="en-US" b="1" dirty="0">
                <a:solidFill>
                  <a:schemeClr val="accent5">
                    <a:lumMod val="75000"/>
                  </a:schemeClr>
                </a:solidFill>
              </a:rPr>
              <a:t>年４月６日（回収着手日）</a:t>
            </a:r>
          </a:p>
          <a:p>
            <a:pPr marL="0" indent="0">
              <a:buNone/>
            </a:pPr>
            <a:r>
              <a:rPr lang="ja-JP" altLang="en-US" dirty="0"/>
              <a:t>原料であるヒドロキシアパタイトが、医薬部外品原料規格の純度試験のうち硫酸塩の項目が規格外であったことが判明したため自主回収いたします。</a:t>
            </a:r>
          </a:p>
          <a:p>
            <a:pPr marL="0" indent="0">
              <a:buNone/>
            </a:pPr>
            <a:r>
              <a:rPr lang="ja-JP" altLang="en-US" dirty="0"/>
              <a:t>⇒</a:t>
            </a:r>
            <a:endParaRPr lang="en-US" altLang="ja-JP" dirty="0"/>
          </a:p>
          <a:p>
            <a:pPr marL="0" indent="0">
              <a:buNone/>
            </a:pPr>
            <a:r>
              <a:rPr lang="ja-JP" altLang="en-US" dirty="0">
                <a:solidFill>
                  <a:srgbClr val="C00000"/>
                </a:solidFill>
              </a:rPr>
              <a:t>原料の試験は省略しているが、１回</a:t>
            </a:r>
            <a:r>
              <a:rPr lang="en-US" altLang="ja-JP" dirty="0">
                <a:solidFill>
                  <a:srgbClr val="C00000"/>
                </a:solidFill>
              </a:rPr>
              <a:t>/</a:t>
            </a:r>
            <a:r>
              <a:rPr lang="ja-JP" altLang="en-US" dirty="0">
                <a:solidFill>
                  <a:srgbClr val="C00000"/>
                </a:solidFill>
              </a:rPr>
              <a:t>年行っているはずだが？</a:t>
            </a:r>
            <a:endParaRPr lang="en-US" altLang="ja-JP" dirty="0">
              <a:solidFill>
                <a:srgbClr val="C00000"/>
              </a:solidFill>
            </a:endParaRPr>
          </a:p>
          <a:p>
            <a:pPr marL="0" indent="0">
              <a:buNone/>
            </a:pPr>
            <a:r>
              <a:rPr lang="ja-JP" altLang="en-US" dirty="0">
                <a:solidFill>
                  <a:srgbClr val="C00000"/>
                </a:solidFill>
              </a:rPr>
              <a:t>また原料メーカーの</a:t>
            </a:r>
            <a:r>
              <a:rPr lang="en-US" altLang="ja-JP" dirty="0">
                <a:solidFill>
                  <a:srgbClr val="C00000"/>
                </a:solidFill>
              </a:rPr>
              <a:t>COA</a:t>
            </a:r>
            <a:r>
              <a:rPr lang="ja-JP" altLang="en-US" dirty="0">
                <a:solidFill>
                  <a:srgbClr val="C00000"/>
                </a:solidFill>
              </a:rPr>
              <a:t>で確認しているはずだが。</a:t>
            </a:r>
            <a:endParaRPr lang="en-US" altLang="ja-JP" dirty="0">
              <a:solidFill>
                <a:srgbClr val="C00000"/>
              </a:solidFill>
            </a:endParaRPr>
          </a:p>
          <a:p>
            <a:pPr marL="0" indent="0">
              <a:buNone/>
            </a:pPr>
            <a:r>
              <a:rPr lang="en-US" altLang="ja-JP" dirty="0">
                <a:solidFill>
                  <a:srgbClr val="C00000"/>
                </a:solidFill>
              </a:rPr>
              <a:t>GMP</a:t>
            </a:r>
            <a:r>
              <a:rPr lang="ja-JP" altLang="en-US">
                <a:solidFill>
                  <a:srgbClr val="C00000"/>
                </a:solidFill>
              </a:rPr>
              <a:t>向上のために、何故気がつかなかったのかを公表して貰えると良いのですが。</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1388</TotalTime>
  <Words>10</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販売名：(1)パルシステム薬用歯みがき　　　　　 (2)薬用歯みがきUMー15 　　　　　　 (3)薬用歯みがきUMGー15　　　　　　 (4)アパフィール 　　　　　　 (5)ナレル　薬用歯みがき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inoruhinshitu@outlook.jp</cp:lastModifiedBy>
  <cp:revision>135</cp:revision>
  <dcterms:created xsi:type="dcterms:W3CDTF">2015-03-05T03:29:01Z</dcterms:created>
  <dcterms:modified xsi:type="dcterms:W3CDTF">2018-04-06T10:32:51Z</dcterms:modified>
</cp:coreProperties>
</file>