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7" autoAdjust="0"/>
    <p:restoredTop sz="94660"/>
  </p:normalViewPr>
  <p:slideViewPr>
    <p:cSldViewPr snapToGrid="0">
      <p:cViewPr varScale="1">
        <p:scale>
          <a:sx n="66" d="100"/>
          <a:sy n="66" d="100"/>
        </p:scale>
        <p:origin x="56" y="2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2018/3/30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2018/3/30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85352"/>
            <a:ext cx="12192000" cy="1402816"/>
          </a:xfrm>
        </p:spPr>
        <p:txBody>
          <a:bodyPr>
            <a:noAutofit/>
          </a:bodyPr>
          <a:lstStyle/>
          <a:p>
            <a:r>
              <a:rPr lang="ja-JP" altLang="en-US" sz="2800" dirty="0">
                <a:sym typeface="Wingdings" panose="05000000000000000000" pitchFamily="2" charset="2"/>
              </a:rPr>
              <a:t>販売名：</a:t>
            </a:r>
            <a:r>
              <a:rPr lang="en-US" altLang="ja-JP" sz="2800" dirty="0">
                <a:sym typeface="Wingdings" panose="05000000000000000000" pitchFamily="2" charset="2"/>
              </a:rPr>
              <a:t>(1)</a:t>
            </a:r>
            <a:r>
              <a:rPr lang="ja-JP" altLang="en-US" sz="2800" dirty="0">
                <a:sym typeface="Wingdings" panose="05000000000000000000" pitchFamily="2" charset="2"/>
              </a:rPr>
              <a:t>バルサルタン錠２０ｍｇ「ファイザー」</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バルサルタン錠４０ｍｇ「ファイザー」</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(3)</a:t>
            </a:r>
            <a:r>
              <a:rPr lang="ja-JP" altLang="en-US" sz="2800" dirty="0">
                <a:sym typeface="Wingdings" panose="05000000000000000000" pitchFamily="2" charset="2"/>
              </a:rPr>
              <a:t>バルサルタン錠８０ｍｇ「ファイザー」</a:t>
            </a:r>
            <a:br>
              <a:rPr lang="ja-JP" altLang="en-US"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(4)</a:t>
            </a:r>
            <a:r>
              <a:rPr lang="ja-JP" altLang="en-US" sz="2800" dirty="0">
                <a:sym typeface="Wingdings" panose="05000000000000000000" pitchFamily="2" charset="2"/>
              </a:rPr>
              <a:t>バルサルタン錠１６０ｍｇ「ファイザー　　　　　　　</a:t>
            </a:r>
            <a:r>
              <a:rPr lang="ja-JP" altLang="en-US" sz="2800" dirty="0">
                <a:solidFill>
                  <a:srgbClr val="C00000"/>
                </a:solidFill>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1665171"/>
            <a:ext cx="12191999" cy="5192832"/>
          </a:xfrm>
        </p:spPr>
        <p:txBody>
          <a:bodyPr>
            <a:noAutofit/>
          </a:bodyPr>
          <a:lstStyle/>
          <a:p>
            <a:pPr marL="0" indent="0">
              <a:buNone/>
            </a:pPr>
            <a:r>
              <a:rPr lang="ja-JP" altLang="en-US" b="1" dirty="0">
                <a:solidFill>
                  <a:schemeClr val="tx2">
                    <a:lumMod val="50000"/>
                  </a:schemeClr>
                </a:solidFill>
              </a:rPr>
              <a:t>対象ロット　　荷数量（箱）　　　　　　　出荷時期</a:t>
            </a:r>
          </a:p>
          <a:p>
            <a:pPr marL="0" indent="0">
              <a:buNone/>
            </a:pPr>
            <a:r>
              <a:rPr lang="ja-JP" altLang="en-US" dirty="0"/>
              <a:t>約</a:t>
            </a:r>
            <a:r>
              <a:rPr lang="en-US" altLang="ja-JP" dirty="0"/>
              <a:t>100</a:t>
            </a:r>
            <a:r>
              <a:rPr lang="ja-JP" altLang="en-US" dirty="0"/>
              <a:t>　　　　　　　　約</a:t>
            </a:r>
            <a:r>
              <a:rPr lang="en-US" altLang="ja-JP" dirty="0"/>
              <a:t>20</a:t>
            </a:r>
            <a:r>
              <a:rPr lang="ja-JP" altLang="en-US" dirty="0"/>
              <a:t>万箱　　   </a:t>
            </a:r>
            <a:r>
              <a:rPr lang="en-US" altLang="ja-JP" dirty="0"/>
              <a:t>2016</a:t>
            </a:r>
            <a:r>
              <a:rPr lang="ja-JP" altLang="en-US" dirty="0"/>
              <a:t>年１月～</a:t>
            </a:r>
            <a:r>
              <a:rPr lang="en-US" altLang="ja-JP" dirty="0"/>
              <a:t>2018</a:t>
            </a:r>
            <a:r>
              <a:rPr lang="ja-JP" altLang="en-US" dirty="0"/>
              <a:t>年３月</a:t>
            </a:r>
            <a:endParaRPr lang="en-US" altLang="ja-JP" dirty="0"/>
          </a:p>
          <a:p>
            <a:pPr marL="0" indent="0">
              <a:buNone/>
            </a:pPr>
            <a:r>
              <a:rPr lang="ja-JP" altLang="en-US" b="1" dirty="0">
                <a:solidFill>
                  <a:schemeClr val="accent5">
                    <a:lumMod val="75000"/>
                  </a:schemeClr>
                </a:solidFill>
              </a:rPr>
              <a:t>回収理由　　</a:t>
            </a:r>
            <a:r>
              <a:rPr lang="en-US" altLang="ja-JP" b="1" dirty="0">
                <a:solidFill>
                  <a:schemeClr val="accent5">
                    <a:lumMod val="75000"/>
                  </a:schemeClr>
                </a:solidFill>
              </a:rPr>
              <a:t>2018</a:t>
            </a:r>
            <a:r>
              <a:rPr lang="ja-JP" altLang="en-US" b="1" dirty="0">
                <a:solidFill>
                  <a:schemeClr val="accent5">
                    <a:lumMod val="75000"/>
                  </a:schemeClr>
                </a:solidFill>
              </a:rPr>
              <a:t>年３月２７日（回収着手日）</a:t>
            </a:r>
          </a:p>
          <a:p>
            <a:pPr marL="0" indent="0">
              <a:buNone/>
            </a:pPr>
            <a:r>
              <a:rPr lang="ja-JP" altLang="en-US" dirty="0"/>
              <a:t>バルサルタン錠</a:t>
            </a:r>
            <a:r>
              <a:rPr lang="en-US" altLang="ja-JP" dirty="0"/>
              <a:t>20mg</a:t>
            </a:r>
            <a:r>
              <a:rPr lang="ja-JP" altLang="en-US" dirty="0"/>
              <a:t>「ファイザー」、同</a:t>
            </a:r>
            <a:r>
              <a:rPr lang="en-US" altLang="ja-JP" dirty="0"/>
              <a:t>40mg</a:t>
            </a:r>
            <a:r>
              <a:rPr lang="ja-JP" altLang="en-US" dirty="0"/>
              <a:t>「ファイザー」、同</a:t>
            </a:r>
            <a:r>
              <a:rPr lang="en-US" altLang="ja-JP" dirty="0"/>
              <a:t>80mg</a:t>
            </a:r>
            <a:r>
              <a:rPr lang="ja-JP" altLang="en-US" dirty="0"/>
              <a:t>「ファイザー」、同</a:t>
            </a:r>
            <a:r>
              <a:rPr lang="en-US" altLang="ja-JP" dirty="0"/>
              <a:t>160mg</a:t>
            </a:r>
            <a:r>
              <a:rPr lang="ja-JP" altLang="en-US" dirty="0"/>
              <a:t>「ファイザー」におきまして、製造販売承認書の記載と異なる製造所で、フィルムコーティング剤に使用する添加剤の混合作業を行っていたことが判明いたしました。このため、製造販売承認書からの逸脱と判断し、使用期限内のすべての製造番号品を自主回収（クラス</a:t>
            </a:r>
            <a:r>
              <a:rPr lang="en-US" altLang="ja-JP" dirty="0"/>
              <a:t>II</a:t>
            </a:r>
            <a:r>
              <a:rPr lang="ja-JP" altLang="en-US" dirty="0"/>
              <a:t>）させていただくことといたしました。</a:t>
            </a:r>
          </a:p>
          <a:p>
            <a:pPr marL="0" indent="0">
              <a:buNone/>
            </a:pPr>
            <a:r>
              <a:rPr lang="ja-JP" altLang="en-US" dirty="0"/>
              <a:t>⇒</a:t>
            </a:r>
            <a:endParaRPr lang="en-US" altLang="ja-JP" dirty="0"/>
          </a:p>
          <a:p>
            <a:pPr marL="0" indent="0">
              <a:buNone/>
            </a:pPr>
            <a:r>
              <a:rPr lang="ja-JP" altLang="en-US" dirty="0">
                <a:solidFill>
                  <a:srgbClr val="C00000"/>
                </a:solidFill>
              </a:rPr>
              <a:t>添加剤の混合作業が製造販売承認書に記載に記載ないとのことでの回収とのこと。添加剤の混合も</a:t>
            </a:r>
            <a:r>
              <a:rPr lang="en-US" altLang="ja-JP" dirty="0">
                <a:solidFill>
                  <a:srgbClr val="C00000"/>
                </a:solidFill>
              </a:rPr>
              <a:t>GMP</a:t>
            </a:r>
            <a:r>
              <a:rPr lang="ja-JP" altLang="en-US" dirty="0">
                <a:solidFill>
                  <a:srgbClr val="C00000"/>
                </a:solidFill>
              </a:rPr>
              <a:t>だと</a:t>
            </a:r>
            <a:r>
              <a:rPr lang="ja-JP" altLang="en-US" dirty="0" err="1">
                <a:solidFill>
                  <a:srgbClr val="C00000"/>
                </a:solidFill>
              </a:rPr>
              <a:t>の</a:t>
            </a:r>
            <a:r>
              <a:rPr lang="ja-JP" altLang="en-US">
                <a:solidFill>
                  <a:srgbClr val="C00000"/>
                </a:solidFill>
              </a:rPr>
              <a:t>ことです。</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TotalTime>
  <Words>13</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販売名：(1)バルサルタン錠２０ｍｇ「ファイザー」 　　　　　　 (2)バルサルタン錠４０ｍｇ「ファイザー」 　　　　　　 (3)バルサルタン錠８０ｍｇ「ファイザー」 　　　　　　 (4)バルサルタン錠１６０ｍｇ「ファイザー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134</cp:revision>
  <dcterms:created xsi:type="dcterms:W3CDTF">2015-03-05T03:29:01Z</dcterms:created>
  <dcterms:modified xsi:type="dcterms:W3CDTF">2018-03-30T13:10:44Z</dcterms:modified>
</cp:coreProperties>
</file>