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52" d="100"/>
          <a:sy n="52" d="100"/>
        </p:scale>
        <p:origin x="114"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2015/8/6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：メディエース　</a:t>
            </a:r>
            <a:r>
              <a:rPr lang="ja-JP" altLang="en-US" sz="3600" dirty="0" smtClean="0"/>
              <a:t>ＲＰＲ</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endParaRPr lang="en-US" altLang="ja-JP" sz="900" dirty="0" smtClean="0"/>
          </a:p>
          <a:p>
            <a:pPr marL="0" indent="0">
              <a:buNone/>
            </a:pPr>
            <a:r>
              <a:rPr lang="ja-JP" altLang="en-US" dirty="0"/>
              <a:t>製造番号：ロット番号：</a:t>
            </a:r>
            <a:r>
              <a:rPr lang="en-US" altLang="ja-JP" dirty="0"/>
              <a:t>253353-00</a:t>
            </a:r>
          </a:p>
          <a:p>
            <a:pPr marL="0" indent="0">
              <a:buNone/>
            </a:pPr>
            <a:r>
              <a:rPr lang="ja-JP" altLang="en-US" dirty="0"/>
              <a:t>出荷数量：</a:t>
            </a:r>
            <a:r>
              <a:rPr lang="en-US" altLang="ja-JP" dirty="0"/>
              <a:t>60</a:t>
            </a:r>
            <a:r>
              <a:rPr lang="ja-JP" altLang="en-US" dirty="0"/>
              <a:t>キット</a:t>
            </a:r>
          </a:p>
          <a:p>
            <a:pPr marL="0" indent="0">
              <a:buNone/>
            </a:pPr>
            <a:r>
              <a:rPr lang="ja-JP" altLang="en-US" dirty="0"/>
              <a:t>出荷時期：平成</a:t>
            </a:r>
            <a:r>
              <a:rPr lang="en-US" altLang="ja-JP" dirty="0"/>
              <a:t>27</a:t>
            </a:r>
            <a:r>
              <a:rPr lang="ja-JP" altLang="en-US" dirty="0"/>
              <a:t>年</a:t>
            </a:r>
            <a:r>
              <a:rPr lang="en-US" altLang="ja-JP" dirty="0"/>
              <a:t>5</a:t>
            </a:r>
            <a:r>
              <a:rPr lang="ja-JP" altLang="en-US" dirty="0"/>
              <a:t>月</a:t>
            </a:r>
            <a:r>
              <a:rPr lang="en-US" altLang="ja-JP" dirty="0"/>
              <a:t>12</a:t>
            </a:r>
            <a:r>
              <a:rPr lang="ja-JP" altLang="en-US" dirty="0" smtClean="0"/>
              <a:t>日</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350519"/>
          </a:xfrm>
        </p:spPr>
        <p:txBody>
          <a:bodyPr>
            <a:normAutofit fontScale="90000"/>
          </a:bodyPr>
          <a:lstStyle/>
          <a:p>
            <a:r>
              <a:rPr lang="ja-JP" altLang="en-US" sz="3600" dirty="0"/>
              <a:t>販売名</a:t>
            </a:r>
            <a:r>
              <a:rPr lang="ja-JP" altLang="en-US" sz="3600" dirty="0"/>
              <a:t>：メディエース　</a:t>
            </a:r>
            <a:r>
              <a:rPr lang="ja-JP" altLang="en-US" sz="3600" dirty="0" smtClean="0"/>
              <a:t>ＲＰＲ</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lnSpcReduction="10000"/>
          </a:bodyPr>
          <a:lstStyle/>
          <a:p>
            <a:pPr marL="0" indent="0">
              <a:buNone/>
            </a:pPr>
            <a:r>
              <a:rPr lang="ja-JP" altLang="en-US" sz="3000" b="1" dirty="0" smtClean="0">
                <a:solidFill>
                  <a:srgbClr val="002060"/>
                </a:solidFill>
              </a:rPr>
              <a:t>回収</a:t>
            </a:r>
            <a:r>
              <a:rPr lang="ja-JP" altLang="en-US" sz="3000" b="1" dirty="0">
                <a:solidFill>
                  <a:srgbClr val="002060"/>
                </a:solidFill>
              </a:rPr>
              <a:t>理由</a:t>
            </a:r>
            <a:r>
              <a:rPr lang="ja-JP" altLang="en-US" dirty="0"/>
              <a:t>　</a:t>
            </a:r>
            <a:r>
              <a:rPr lang="en-US" altLang="ja-JP" dirty="0" smtClean="0"/>
              <a:t>2015</a:t>
            </a:r>
            <a:r>
              <a:rPr lang="ja-JP" altLang="en-US" dirty="0" smtClean="0"/>
              <a:t>年</a:t>
            </a:r>
            <a:r>
              <a:rPr lang="en-US" altLang="ja-JP" dirty="0"/>
              <a:t>7</a:t>
            </a:r>
            <a:r>
              <a:rPr lang="ja-JP" altLang="en-US" dirty="0" smtClean="0"/>
              <a:t>月</a:t>
            </a:r>
            <a:r>
              <a:rPr lang="en-US" altLang="ja-JP" dirty="0"/>
              <a:t>30</a:t>
            </a:r>
            <a:r>
              <a:rPr lang="ja-JP" altLang="en-US" dirty="0" smtClean="0"/>
              <a:t>日</a:t>
            </a:r>
            <a:endParaRPr lang="ja-JP" altLang="en-US" dirty="0"/>
          </a:p>
          <a:p>
            <a:pPr marL="0" indent="0">
              <a:buNone/>
            </a:pPr>
            <a:r>
              <a:rPr lang="ja-JP" altLang="en-US" dirty="0"/>
              <a:t>当該製品の構成試薬である緩衝液（試薬</a:t>
            </a:r>
            <a:r>
              <a:rPr lang="en-US" altLang="ja-JP" dirty="0"/>
              <a:t>(1)</a:t>
            </a:r>
            <a:r>
              <a:rPr lang="ja-JP" altLang="en-US" dirty="0"/>
              <a:t>：</a:t>
            </a:r>
            <a:r>
              <a:rPr lang="en-US" altLang="ja-JP" dirty="0"/>
              <a:t>R1</a:t>
            </a:r>
            <a:r>
              <a:rPr lang="ja-JP" altLang="en-US" dirty="0"/>
              <a:t>）のラベルに記載されたバーコード情報に、同梱されて</a:t>
            </a:r>
            <a:r>
              <a:rPr lang="ja-JP" altLang="en-US" dirty="0" smtClean="0"/>
              <a:t>いるラテックス</a:t>
            </a:r>
            <a:r>
              <a:rPr lang="ja-JP" altLang="en-US" dirty="0"/>
              <a:t>懸濁液（試薬</a:t>
            </a:r>
            <a:r>
              <a:rPr lang="en-US" altLang="ja-JP" dirty="0"/>
              <a:t>(2)</a:t>
            </a:r>
            <a:r>
              <a:rPr lang="ja-JP" altLang="en-US" dirty="0"/>
              <a:t>：</a:t>
            </a:r>
            <a:r>
              <a:rPr lang="en-US" altLang="ja-JP" dirty="0"/>
              <a:t>R2</a:t>
            </a:r>
            <a:r>
              <a:rPr lang="ja-JP" altLang="en-US" dirty="0"/>
              <a:t>）の情報が誤って記載されていることが判明したため、自主回収を実施</a:t>
            </a:r>
            <a:r>
              <a:rPr lang="ja-JP" altLang="en-US" dirty="0" smtClean="0"/>
              <a:t>いたします</a:t>
            </a:r>
            <a:r>
              <a:rPr lang="ja-JP" altLang="en-US" dirty="0"/>
              <a:t>。</a:t>
            </a:r>
          </a:p>
          <a:p>
            <a:pPr marL="0" indent="0">
              <a:buNone/>
            </a:pPr>
            <a:endParaRPr lang="ja-JP" altLang="en-US" sz="900" dirty="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本品は体外診断用医薬品であるため、人体に投与するものではありません。本不具合はバーコード情報の誤</a:t>
            </a:r>
            <a:r>
              <a:rPr lang="ja-JP" altLang="en-US" dirty="0" smtClean="0"/>
              <a:t>記載で</a:t>
            </a:r>
            <a:r>
              <a:rPr lang="ja-JP" altLang="en-US" dirty="0"/>
              <a:t>あり、構成試薬の標記と内容成分には誤りがないことから、バーコードを使用しない場合には影響は</a:t>
            </a:r>
            <a:r>
              <a:rPr lang="ja-JP" altLang="en-US" dirty="0" smtClean="0"/>
              <a:t>ありません</a:t>
            </a:r>
            <a:r>
              <a:rPr lang="ja-JP" altLang="en-US" dirty="0"/>
              <a:t>。また、バーコードを使用する測定機器では試薬の投入を受け付けず測定値を与えないことから、健康被害</a:t>
            </a:r>
            <a:r>
              <a:rPr lang="ja-JP" altLang="en-US" dirty="0" smtClean="0"/>
              <a:t>の発生</a:t>
            </a:r>
            <a:r>
              <a:rPr lang="ja-JP" altLang="en-US" dirty="0"/>
              <a:t>はありません</a:t>
            </a:r>
            <a:r>
              <a:rPr lang="ja-JP" altLang="en-US" dirty="0" smtClean="0"/>
              <a:t>。なお</a:t>
            </a:r>
            <a:r>
              <a:rPr lang="ja-JP" altLang="en-US" dirty="0"/>
              <a:t>、これまでに本不具合による健康被害は報告されておりません。</a:t>
            </a:r>
          </a:p>
          <a:p>
            <a:pPr marL="0" indent="0">
              <a:buNone/>
            </a:pPr>
            <a:r>
              <a:rPr lang="ja-JP" altLang="en-US" dirty="0" smtClean="0"/>
              <a:t>⇒</a:t>
            </a:r>
            <a:endParaRPr lang="en-US" altLang="ja-JP" dirty="0" smtClean="0"/>
          </a:p>
          <a:p>
            <a:pPr marL="0" indent="0">
              <a:buNone/>
            </a:pPr>
            <a:r>
              <a:rPr lang="ja-JP" altLang="en-US" dirty="0" smtClean="0"/>
              <a:t>バーコード内容は外観ではわからない。ロット全体が間違っていたようで、</a:t>
            </a:r>
            <a:r>
              <a:rPr lang="en-US" altLang="ja-JP" dirty="0" smtClean="0"/>
              <a:t>QC</a:t>
            </a:r>
            <a:r>
              <a:rPr lang="ja-JP" altLang="en-US" smtClean="0"/>
              <a:t>の出荷試験でバーコード</a:t>
            </a:r>
            <a:r>
              <a:rPr lang="ja-JP" altLang="en-US" dirty="0" smtClean="0"/>
              <a:t>内容の確認はされていなかったのでしょうか？</a:t>
            </a:r>
            <a:endParaRPr lang="en-US" altLang="ja-JP" dirty="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37</Words>
  <Application>Microsoft Office PowerPoint</Application>
  <PresentationFormat>ワイド画面</PresentationFormat>
  <Paragraphs>14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販売名：メディエース　ＲＰＲ　     製品回収</vt:lpstr>
      <vt:lpstr>販売名：メディエース　ＲＰＲ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21</cp:revision>
  <dcterms:created xsi:type="dcterms:W3CDTF">2015-03-05T03:29:01Z</dcterms:created>
  <dcterms:modified xsi:type="dcterms:W3CDTF">2015-08-06T08:30:49Z</dcterms:modified>
</cp:coreProperties>
</file>