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7" autoAdjust="0"/>
    <p:restoredTop sz="94660"/>
  </p:normalViewPr>
  <p:slideViewPr>
    <p:cSldViewPr snapToGrid="0">
      <p:cViewPr varScale="1">
        <p:scale>
          <a:sx n="67" d="100"/>
          <a:sy n="67" d="100"/>
        </p:scale>
        <p:origin x="9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2"/>
            <a:ext cx="12192000" cy="871923"/>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ベンザブロックＳ　　　　</a:t>
            </a:r>
            <a:r>
              <a:rPr lang="en-US" altLang="ja-JP" sz="3200" dirty="0">
                <a:sym typeface="Wingdings" panose="05000000000000000000" pitchFamily="2" charset="2"/>
              </a:rPr>
              <a:t>(2)</a:t>
            </a:r>
            <a:r>
              <a:rPr lang="ja-JP" altLang="en-US" sz="3200" dirty="0">
                <a:sym typeface="Wingdings" panose="05000000000000000000" pitchFamily="2" charset="2"/>
              </a:rPr>
              <a:t>ベンザブロックＳプラス</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(3)</a:t>
            </a:r>
            <a:r>
              <a:rPr lang="ja-JP" altLang="en-US" sz="3200" dirty="0">
                <a:sym typeface="Wingdings" panose="05000000000000000000" pitchFamily="2" charset="2"/>
              </a:rPr>
              <a:t>ベンザブロックせき止め錠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62051"/>
            <a:ext cx="12191999" cy="5695952"/>
          </a:xfrm>
        </p:spPr>
        <p:txBody>
          <a:bodyPr>
            <a:normAutofit fontScale="62500" lnSpcReduction="20000"/>
          </a:bodyPr>
          <a:lstStyle/>
          <a:p>
            <a:pPr marL="0" indent="0">
              <a:buNone/>
            </a:pPr>
            <a:r>
              <a:rPr lang="ja-JP" altLang="en-US" sz="3800" b="1" dirty="0">
                <a:solidFill>
                  <a:schemeClr val="tx2">
                    <a:lumMod val="50000"/>
                  </a:schemeClr>
                </a:solidFill>
              </a:rPr>
              <a:t>製品名　　　　　　　　対象ロット　　　　　　　　　　荷数量（箱）　　　　　　出荷時期</a:t>
            </a:r>
          </a:p>
          <a:p>
            <a:pPr marL="0" indent="0">
              <a:buNone/>
            </a:pPr>
            <a:r>
              <a:rPr lang="en-US" altLang="ja-JP" sz="3400" dirty="0"/>
              <a:t>(1)</a:t>
            </a:r>
            <a:r>
              <a:rPr lang="ja-JP" altLang="en-US" sz="3400" dirty="0"/>
              <a:t>ベンザブロックＳ   Ｆ４５２、Ｆ４５３（以上</a:t>
            </a:r>
            <a:r>
              <a:rPr lang="en-US" altLang="ja-JP" sz="3400" dirty="0"/>
              <a:t>30</a:t>
            </a:r>
            <a:r>
              <a:rPr lang="ja-JP" altLang="en-US" sz="3400" dirty="0"/>
              <a:t>錠包装）  ４９</a:t>
            </a:r>
            <a:r>
              <a:rPr lang="en-US" altLang="ja-JP" sz="3400" dirty="0"/>
              <a:t>,</a:t>
            </a:r>
            <a:r>
              <a:rPr lang="ja-JP" altLang="en-US" sz="3400" dirty="0"/>
              <a:t>８０５個   平成２９年１２月～平成３０年１月</a:t>
            </a:r>
          </a:p>
          <a:p>
            <a:pPr marL="0" indent="0">
              <a:buNone/>
            </a:pPr>
            <a:r>
              <a:rPr lang="en-US" altLang="ja-JP" sz="3400" dirty="0"/>
              <a:t>(2)</a:t>
            </a:r>
            <a:r>
              <a:rPr lang="ja-JP" altLang="en-US" sz="3400" dirty="0"/>
              <a:t>ベンザブロックＳプラス  Ｆ１６３、Ｆ１６４、Ｆ１６９（以上</a:t>
            </a:r>
            <a:r>
              <a:rPr lang="en-US" altLang="ja-JP" sz="3400" dirty="0"/>
              <a:t>18</a:t>
            </a:r>
            <a:r>
              <a:rPr lang="ja-JP" altLang="en-US" sz="3400" dirty="0"/>
              <a:t>錠包装）</a:t>
            </a:r>
            <a:r>
              <a:rPr lang="en-US" altLang="ja-JP" sz="3400" dirty="0"/>
              <a:t> </a:t>
            </a:r>
          </a:p>
          <a:p>
            <a:pPr marL="0" indent="0">
              <a:buNone/>
            </a:pPr>
            <a:r>
              <a:rPr lang="ja-JP" altLang="en-US" sz="3400" dirty="0"/>
              <a:t>                     Ｆ１６６、Ｆ１６７、Ｆ１６８（以上</a:t>
            </a:r>
            <a:r>
              <a:rPr lang="en-US" altLang="ja-JP" sz="3400" dirty="0"/>
              <a:t>30</a:t>
            </a:r>
            <a:r>
              <a:rPr lang="ja-JP" altLang="en-US" sz="3400" dirty="0"/>
              <a:t>錠包装） １９３</a:t>
            </a:r>
            <a:r>
              <a:rPr lang="en-US" altLang="ja-JP" sz="3400" dirty="0"/>
              <a:t>,</a:t>
            </a:r>
            <a:r>
              <a:rPr lang="ja-JP" altLang="en-US" sz="3400" dirty="0"/>
              <a:t>２０４個   平成２９年１１月～平成３０年１月</a:t>
            </a:r>
          </a:p>
          <a:p>
            <a:pPr marL="0" indent="0">
              <a:buNone/>
            </a:pPr>
            <a:r>
              <a:rPr lang="en-US" altLang="ja-JP" sz="3400" dirty="0"/>
              <a:t>(3)</a:t>
            </a:r>
            <a:r>
              <a:rPr lang="ja-JP" altLang="en-US" sz="3400" dirty="0"/>
              <a:t>ベンザブロックせき止め錠  Ｄ０８７   　　　　　　　　　　　９</a:t>
            </a:r>
            <a:r>
              <a:rPr lang="en-US" altLang="ja-JP" sz="3400" dirty="0"/>
              <a:t>,</a:t>
            </a:r>
            <a:r>
              <a:rPr lang="ja-JP" altLang="en-US" sz="3400" dirty="0"/>
              <a:t>８４０個  平成２９年１２月 </a:t>
            </a:r>
            <a:endParaRPr lang="en-US" altLang="zh-TW" sz="3400" dirty="0"/>
          </a:p>
          <a:p>
            <a:pPr marL="0" indent="0">
              <a:buNone/>
            </a:pPr>
            <a:r>
              <a:rPr lang="ja-JP" altLang="en-US" sz="3800" b="1" dirty="0">
                <a:solidFill>
                  <a:schemeClr val="accent5">
                    <a:lumMod val="75000"/>
                  </a:schemeClr>
                </a:solidFill>
              </a:rPr>
              <a:t>回収理由　　</a:t>
            </a:r>
            <a:r>
              <a:rPr lang="en-US" altLang="ja-JP" sz="3800" b="1" dirty="0">
                <a:solidFill>
                  <a:schemeClr val="accent5">
                    <a:lumMod val="75000"/>
                  </a:schemeClr>
                </a:solidFill>
              </a:rPr>
              <a:t>2018</a:t>
            </a:r>
            <a:r>
              <a:rPr lang="ja-JP" altLang="en-US" sz="3800" b="1" dirty="0">
                <a:solidFill>
                  <a:schemeClr val="accent5">
                    <a:lumMod val="75000"/>
                  </a:schemeClr>
                </a:solidFill>
              </a:rPr>
              <a:t>年</a:t>
            </a:r>
            <a:r>
              <a:rPr lang="en-US" altLang="ja-JP" sz="3800" b="1" dirty="0">
                <a:solidFill>
                  <a:schemeClr val="accent5">
                    <a:lumMod val="75000"/>
                  </a:schemeClr>
                </a:solidFill>
              </a:rPr>
              <a:t>1</a:t>
            </a:r>
            <a:r>
              <a:rPr lang="ja-JP" altLang="en-US" sz="3800" b="1" dirty="0">
                <a:solidFill>
                  <a:schemeClr val="accent5">
                    <a:lumMod val="75000"/>
                  </a:schemeClr>
                </a:solidFill>
              </a:rPr>
              <a:t>月</a:t>
            </a:r>
            <a:r>
              <a:rPr lang="en-US" altLang="ja-JP" sz="3800" b="1" dirty="0">
                <a:solidFill>
                  <a:schemeClr val="accent5">
                    <a:lumMod val="75000"/>
                  </a:schemeClr>
                </a:solidFill>
              </a:rPr>
              <a:t>22</a:t>
            </a:r>
            <a:r>
              <a:rPr lang="ja-JP" altLang="en-US" sz="3800" b="1" dirty="0">
                <a:solidFill>
                  <a:schemeClr val="accent5">
                    <a:lumMod val="75000"/>
                  </a:schemeClr>
                </a:solidFill>
              </a:rPr>
              <a:t>日（回収着手日）</a:t>
            </a:r>
          </a:p>
          <a:p>
            <a:pPr marL="0" indent="0">
              <a:buNone/>
            </a:pPr>
            <a:r>
              <a:rPr lang="ja-JP" altLang="en-US" sz="3800" dirty="0"/>
              <a:t>今般、お客様からベンザブロックＳプラスのロットＦ１６３で「</a:t>
            </a:r>
            <a:r>
              <a:rPr lang="ja-JP" altLang="en-US" sz="3800" b="1" dirty="0">
                <a:solidFill>
                  <a:srgbClr val="C00000"/>
                </a:solidFill>
              </a:rPr>
              <a:t>外箱には、１２歳未満は服用しないように</a:t>
            </a:r>
            <a:r>
              <a:rPr lang="ja-JP" altLang="en-US" sz="3800" dirty="0"/>
              <a:t>との記載があるが、</a:t>
            </a:r>
            <a:r>
              <a:rPr lang="ja-JP" altLang="en-US" sz="3800" b="1" dirty="0">
                <a:solidFill>
                  <a:srgbClr val="C00000"/>
                </a:solidFill>
              </a:rPr>
              <a:t>中のシートには、７</a:t>
            </a:r>
            <a:r>
              <a:rPr lang="en-US" altLang="ja-JP" sz="3800" b="1" dirty="0">
                <a:solidFill>
                  <a:srgbClr val="C00000"/>
                </a:solidFill>
              </a:rPr>
              <a:t>-</a:t>
            </a:r>
            <a:r>
              <a:rPr lang="ja-JP" altLang="en-US" sz="3800" b="1" dirty="0">
                <a:solidFill>
                  <a:srgbClr val="C00000"/>
                </a:solidFill>
              </a:rPr>
              <a:t>１４歳は１錠</a:t>
            </a:r>
            <a:r>
              <a:rPr lang="ja-JP" altLang="en-US" sz="3800" dirty="0"/>
              <a:t>との記載がある」旨の情報を入手いたしました。当該製品は、用法・用量に関する製造販売承認事項一部変更承認を取得（承認年月日：平成２９年９月４日）したもので、一変承認の取得に伴い、個装箱及び添付文書における表示を変更した製品ですが、ＰＴＰシート（アルコート）に記載している用法・用量について、表示変更が未対応であることが判明いたしました。本件に関し、水平展開を行い、ベンザブロックＳプラスだけでなく、同時期に一変を行ったベンザブロックＳ、ベンザブロックせき止め錠についても、同様に表示変更が未対応であったことが判明いたしました。用法・用量に関し、お客様に混乱を招く恐れがあると判断し、該当する製品ロットについて自主回収を行うことといたしました。</a:t>
            </a:r>
            <a:endParaRPr lang="en-US" altLang="ja-JP" sz="3800" dirty="0"/>
          </a:p>
          <a:p>
            <a:pPr marL="0" indent="0">
              <a:buNone/>
            </a:pPr>
            <a:r>
              <a:rPr lang="ja-JP" altLang="en-US" sz="3200" dirty="0"/>
              <a:t>⇒</a:t>
            </a:r>
            <a:endParaRPr lang="en-US" altLang="ja-JP" dirty="0"/>
          </a:p>
          <a:p>
            <a:pPr marL="0" indent="0">
              <a:buNone/>
            </a:pPr>
            <a:r>
              <a:rPr lang="ja-JP" altLang="en-US" sz="3800" dirty="0">
                <a:solidFill>
                  <a:srgbClr val="C00000"/>
                </a:solidFill>
              </a:rPr>
              <a:t>変更管理の不備である。</a:t>
            </a:r>
            <a:r>
              <a:rPr lang="en-US" altLang="ja-JP" sz="3800" dirty="0">
                <a:solidFill>
                  <a:srgbClr val="C00000"/>
                </a:solidFill>
              </a:rPr>
              <a:t>QC</a:t>
            </a:r>
            <a:r>
              <a:rPr lang="ja-JP" altLang="en-US" sz="3800" dirty="0">
                <a:solidFill>
                  <a:srgbClr val="C00000"/>
                </a:solidFill>
              </a:rPr>
              <a:t>の試験でも発見できなかったものと思われる。</a:t>
            </a:r>
            <a:endParaRPr lang="en-US" altLang="ja-JP" sz="3800" dirty="0">
              <a:solidFill>
                <a:srgbClr val="C00000"/>
              </a:solidFill>
            </a:endParaRPr>
          </a:p>
          <a:p>
            <a:pPr marL="0" indent="0">
              <a:buNone/>
            </a:pPr>
            <a:r>
              <a:rPr lang="en-US" altLang="ja-JP" sz="3800" dirty="0">
                <a:solidFill>
                  <a:srgbClr val="C00000"/>
                </a:solidFill>
              </a:rPr>
              <a:t>PTP</a:t>
            </a:r>
            <a:r>
              <a:rPr lang="ja-JP" altLang="en-US" sz="3800" dirty="0">
                <a:solidFill>
                  <a:srgbClr val="C00000"/>
                </a:solidFill>
              </a:rPr>
              <a:t>シート、箱の表記が一致していることを確認するがそのような試験でなかったのでしょう。</a:t>
            </a:r>
            <a:endParaRPr lang="en-US" altLang="ja-JP" sz="38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1362</TotalTime>
  <Words>9</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販売名：(1)ベンザブロックＳ　　　　(2)ベンザブロックＳプラス 　　　　　 (3)ベンザブロックせき止め錠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131</cp:revision>
  <dcterms:created xsi:type="dcterms:W3CDTF">2015-03-05T03:29:01Z</dcterms:created>
  <dcterms:modified xsi:type="dcterms:W3CDTF">2018-01-24T06:41:02Z</dcterms:modified>
</cp:coreProperties>
</file>