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7" autoAdjust="0"/>
    <p:restoredTop sz="94660"/>
  </p:normalViewPr>
  <p:slideViewPr>
    <p:cSldViewPr snapToGrid="0">
      <p:cViewPr varScale="1">
        <p:scale>
          <a:sx n="54" d="100"/>
          <a:sy n="54" d="100"/>
        </p:scale>
        <p:origin x="28" y="4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2"/>
            <a:ext cx="12192000" cy="1118792"/>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エピカコールド　 </a:t>
            </a:r>
            <a:r>
              <a:rPr lang="en-US" altLang="ja-JP" sz="3200" dirty="0">
                <a:sym typeface="Wingdings" panose="05000000000000000000" pitchFamily="2" charset="2"/>
              </a:rPr>
              <a:t>(2)</a:t>
            </a:r>
            <a:r>
              <a:rPr lang="ja-JP" altLang="en-US" sz="3200" dirty="0">
                <a:sym typeface="Wingdings" panose="05000000000000000000" pitchFamily="2" charset="2"/>
              </a:rPr>
              <a:t>エピカコールド</a:t>
            </a:r>
            <a:r>
              <a:rPr lang="en-US" altLang="ja-JP" sz="3200" dirty="0">
                <a:sym typeface="Wingdings" panose="05000000000000000000" pitchFamily="2" charset="2"/>
              </a:rPr>
              <a:t>II</a:t>
            </a:r>
            <a:r>
              <a:rPr lang="ja-JP" altLang="en-US" sz="3200" dirty="0">
                <a:sym typeface="Wingdings" panose="05000000000000000000" pitchFamily="2" charset="2"/>
              </a:rPr>
              <a:t>ａ</a:t>
            </a:r>
            <a:br>
              <a:rPr lang="en-US" altLang="ja-JP"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レンズリフレッシュ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451113"/>
            <a:ext cx="12191999" cy="5406889"/>
          </a:xfrm>
        </p:spPr>
        <p:txBody>
          <a:bodyPr>
            <a:normAutofit lnSpcReduction="10000"/>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dirty="0"/>
              <a:t>　</a:t>
            </a:r>
            <a:r>
              <a:rPr lang="en-US" altLang="ja-JP" dirty="0"/>
              <a:t>27</a:t>
            </a:r>
            <a:r>
              <a:rPr lang="zh-TW" altLang="en-US" dirty="0"/>
              <a:t>　</a:t>
            </a:r>
            <a:r>
              <a:rPr lang="ja-JP" altLang="en-US" dirty="0"/>
              <a:t>　　　　　約</a:t>
            </a:r>
            <a:r>
              <a:rPr lang="en-US" altLang="ja-JP" dirty="0"/>
              <a:t>35</a:t>
            </a:r>
            <a:r>
              <a:rPr lang="ja-JP" altLang="en-US" dirty="0"/>
              <a:t>万本</a:t>
            </a:r>
            <a:r>
              <a:rPr lang="zh-TW" altLang="en-US" dirty="0"/>
              <a:t>　</a:t>
            </a:r>
            <a:r>
              <a:rPr lang="ja-JP" altLang="en-US" dirty="0"/>
              <a:t>　　　　　</a:t>
            </a:r>
            <a:r>
              <a:rPr lang="en-US" altLang="ja-JP" dirty="0"/>
              <a:t>2017</a:t>
            </a:r>
            <a:r>
              <a:rPr lang="zh-TW" altLang="en-US" dirty="0"/>
              <a:t>年</a:t>
            </a:r>
            <a:r>
              <a:rPr lang="en-US" altLang="ja-JP" dirty="0"/>
              <a:t>3</a:t>
            </a:r>
            <a:r>
              <a:rPr lang="zh-TW" altLang="en-US" dirty="0"/>
              <a:t>月</a:t>
            </a:r>
            <a:r>
              <a:rPr lang="en-US" altLang="ja-JP" dirty="0"/>
              <a:t>23</a:t>
            </a:r>
            <a:r>
              <a:rPr lang="zh-TW" altLang="en-US" dirty="0"/>
              <a:t>日～</a:t>
            </a:r>
            <a:r>
              <a:rPr lang="en-US" altLang="ja-JP" dirty="0"/>
              <a:t>2017</a:t>
            </a:r>
            <a:r>
              <a:rPr lang="zh-TW" altLang="en-US" dirty="0"/>
              <a:t>年</a:t>
            </a:r>
            <a:r>
              <a:rPr lang="en-US" altLang="ja-JP" dirty="0"/>
              <a:t>12</a:t>
            </a:r>
            <a:r>
              <a:rPr lang="zh-TW" altLang="en-US" dirty="0"/>
              <a:t>月</a:t>
            </a:r>
            <a:r>
              <a:rPr lang="en-US" altLang="ja-JP" dirty="0"/>
              <a:t>26</a:t>
            </a:r>
            <a:r>
              <a:rPr lang="zh-TW" altLang="en-US" dirty="0"/>
              <a:t>日</a:t>
            </a:r>
            <a:endParaRPr lang="en-US" altLang="zh-TW"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2017</a:t>
            </a:r>
            <a:r>
              <a:rPr lang="ja-JP" altLang="en-US" b="1" dirty="0">
                <a:solidFill>
                  <a:schemeClr val="accent5">
                    <a:lumMod val="75000"/>
                  </a:schemeClr>
                </a:solidFill>
              </a:rPr>
              <a:t>年</a:t>
            </a:r>
            <a:r>
              <a:rPr lang="en-US" altLang="ja-JP" b="1" dirty="0">
                <a:solidFill>
                  <a:schemeClr val="accent5">
                    <a:lumMod val="75000"/>
                  </a:schemeClr>
                </a:solidFill>
              </a:rPr>
              <a:t>12</a:t>
            </a:r>
            <a:r>
              <a:rPr lang="ja-JP" altLang="en-US" b="1" dirty="0">
                <a:solidFill>
                  <a:schemeClr val="accent5">
                    <a:lumMod val="75000"/>
                  </a:schemeClr>
                </a:solidFill>
              </a:rPr>
              <a:t>月</a:t>
            </a:r>
            <a:r>
              <a:rPr lang="en-US" altLang="ja-JP" b="1" dirty="0">
                <a:solidFill>
                  <a:schemeClr val="accent5">
                    <a:lumMod val="75000"/>
                  </a:schemeClr>
                </a:solidFill>
              </a:rPr>
              <a:t>28</a:t>
            </a:r>
            <a:r>
              <a:rPr lang="ja-JP" altLang="en-US" b="1" dirty="0">
                <a:solidFill>
                  <a:schemeClr val="accent5">
                    <a:lumMod val="75000"/>
                  </a:schemeClr>
                </a:solidFill>
              </a:rPr>
              <a:t>日（回収着手日）</a:t>
            </a:r>
          </a:p>
          <a:p>
            <a:pPr marL="0" indent="0">
              <a:buNone/>
            </a:pPr>
            <a:r>
              <a:rPr lang="ja-JP" altLang="en-US" sz="3200" dirty="0"/>
              <a:t>本品の製造ラインのプロセスバリデーション（定期的な無菌性保証の適切性の確認）において、不適合が認められました。そのため、前回のバリデーション後に製造した製品につきましては完全に無菌性を保証することが困難であることから、自主回収させて頂くことと致しました。なお前回のバリデーションにおいては適合していることから、それまでに生産された製品の無菌性に影響がないことは確認できております。</a:t>
            </a:r>
            <a:endParaRPr lang="en-US" altLang="ja-JP" sz="3200" dirty="0"/>
          </a:p>
          <a:p>
            <a:pPr marL="0" indent="0">
              <a:buNone/>
            </a:pPr>
            <a:r>
              <a:rPr lang="ja-JP" altLang="en-US" sz="3200" dirty="0"/>
              <a:t>⇒</a:t>
            </a:r>
            <a:endParaRPr lang="en-US" altLang="ja-JP" dirty="0"/>
          </a:p>
          <a:p>
            <a:pPr marL="0" indent="0">
              <a:buNone/>
            </a:pPr>
            <a:r>
              <a:rPr lang="ja-JP" altLang="en-US" sz="3200" dirty="0">
                <a:solidFill>
                  <a:srgbClr val="C00000"/>
                </a:solidFill>
              </a:rPr>
              <a:t>定期バリデーションで不適合があった</a:t>
            </a:r>
            <a:r>
              <a:rPr lang="ja-JP" altLang="en-US" sz="3200">
                <a:solidFill>
                  <a:srgbClr val="C00000"/>
                </a:solidFill>
              </a:rPr>
              <a:t>場合、前回のバリデーション以降の製品を回収させている。ここまでする必要があるのだろうか？</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1341</TotalTime>
  <Words>8</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販売名：(1)エピカコールド　 (2)エピカコールドIIａ 　　　　　 (3)レンズリフレッシュ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129</cp:revision>
  <dcterms:created xsi:type="dcterms:W3CDTF">2015-03-05T03:29:01Z</dcterms:created>
  <dcterms:modified xsi:type="dcterms:W3CDTF">2018-01-05T09:04:44Z</dcterms:modified>
</cp:coreProperties>
</file>