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9" d="100"/>
          <a:sy n="39" d="100"/>
        </p:scale>
        <p:origin x="36" y="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2017/12/26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456093"/>
          </a:xfrm>
        </p:spPr>
        <p:txBody>
          <a:bodyPr>
            <a:noAutofit/>
          </a:bodyPr>
          <a:lstStyle/>
          <a:p>
            <a:r>
              <a:rPr lang="ja-JP" altLang="en-US" sz="3200" dirty="0">
                <a:sym typeface="Wingdings" panose="05000000000000000000" pitchFamily="2" charset="2"/>
              </a:rPr>
              <a:t>販売名：スーパーブリル・Ｂ</a:t>
            </a:r>
            <a:r>
              <a:rPr lang="en-US" altLang="ja-JP" sz="3200" dirty="0">
                <a:sym typeface="Wingdings" panose="05000000000000000000" pitchFamily="2" charset="2"/>
              </a:rPr>
              <a:t>/</a:t>
            </a:r>
            <a:r>
              <a:rPr lang="ja-JP" altLang="en-US" sz="3200" dirty="0">
                <a:sym typeface="Wingdings" panose="05000000000000000000" pitchFamily="2" charset="2"/>
              </a:rPr>
              <a:t>スーパーブリル・Ｒ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64276"/>
            <a:ext cx="12191999" cy="6093726"/>
          </a:xfrm>
        </p:spPr>
        <p:txBody>
          <a:bodyPr>
            <a:norm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dirty="0"/>
              <a:t>　１</a:t>
            </a:r>
            <a:r>
              <a:rPr lang="en-US" altLang="ja-JP" dirty="0"/>
              <a:t>2</a:t>
            </a:r>
            <a:r>
              <a:rPr lang="zh-TW" altLang="en-US" dirty="0"/>
              <a:t>　</a:t>
            </a:r>
            <a:r>
              <a:rPr lang="ja-JP" altLang="en-US" dirty="0"/>
              <a:t>　　　　　約</a:t>
            </a:r>
            <a:r>
              <a:rPr lang="en-US" altLang="ja-JP" dirty="0"/>
              <a:t>55,</a:t>
            </a:r>
            <a:r>
              <a:rPr lang="ja-JP" altLang="en-US" dirty="0"/>
              <a:t>０００箱</a:t>
            </a:r>
            <a:r>
              <a:rPr lang="zh-TW" altLang="en-US" dirty="0"/>
              <a:t>　</a:t>
            </a:r>
            <a:r>
              <a:rPr lang="ja-JP" altLang="en-US" dirty="0"/>
              <a:t>　　　　　</a:t>
            </a:r>
            <a:r>
              <a:rPr lang="en-US" altLang="ja-JP" dirty="0"/>
              <a:t>2016</a:t>
            </a:r>
            <a:r>
              <a:rPr lang="zh-TW" altLang="en-US" dirty="0"/>
              <a:t>年</a:t>
            </a:r>
            <a:r>
              <a:rPr lang="en-US" altLang="ja-JP" dirty="0"/>
              <a:t>2</a:t>
            </a:r>
            <a:r>
              <a:rPr lang="zh-TW" altLang="en-US" dirty="0"/>
              <a:t>月</a:t>
            </a:r>
            <a:r>
              <a:rPr lang="en-US" altLang="ja-JP" dirty="0"/>
              <a:t>2</a:t>
            </a:r>
            <a:r>
              <a:rPr lang="zh-TW" altLang="en-US" dirty="0"/>
              <a:t>日～</a:t>
            </a:r>
            <a:r>
              <a:rPr lang="en-US" altLang="ja-JP" dirty="0"/>
              <a:t>2017</a:t>
            </a:r>
            <a:r>
              <a:rPr lang="zh-TW" altLang="en-US" dirty="0"/>
              <a:t>年</a:t>
            </a:r>
            <a:r>
              <a:rPr lang="en-US" altLang="ja-JP" dirty="0"/>
              <a:t>10</a:t>
            </a:r>
            <a:r>
              <a:rPr lang="zh-TW" altLang="en-US" dirty="0"/>
              <a:t>月</a:t>
            </a:r>
            <a:r>
              <a:rPr lang="en-US" altLang="ja-JP" dirty="0"/>
              <a:t>30</a:t>
            </a:r>
            <a:r>
              <a:rPr lang="zh-TW" altLang="en-US" dirty="0"/>
              <a:t>日</a:t>
            </a:r>
            <a:endParaRPr lang="en-US" altLang="zh-TW"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2017</a:t>
            </a:r>
            <a:r>
              <a:rPr lang="ja-JP" altLang="en-US" b="1" dirty="0">
                <a:solidFill>
                  <a:schemeClr val="accent5">
                    <a:lumMod val="75000"/>
                  </a:schemeClr>
                </a:solidFill>
              </a:rPr>
              <a:t>年</a:t>
            </a:r>
            <a:r>
              <a:rPr lang="en-US" altLang="ja-JP" b="1" dirty="0">
                <a:solidFill>
                  <a:schemeClr val="accent5">
                    <a:lumMod val="75000"/>
                  </a:schemeClr>
                </a:solidFill>
              </a:rPr>
              <a:t>12</a:t>
            </a:r>
            <a:r>
              <a:rPr lang="ja-JP" altLang="en-US" b="1" dirty="0">
                <a:solidFill>
                  <a:schemeClr val="accent5">
                    <a:lumMod val="75000"/>
                  </a:schemeClr>
                </a:solidFill>
              </a:rPr>
              <a:t>月</a:t>
            </a:r>
            <a:r>
              <a:rPr lang="en-US" altLang="ja-JP" b="1" dirty="0">
                <a:solidFill>
                  <a:schemeClr val="accent5">
                    <a:lumMod val="75000"/>
                  </a:schemeClr>
                </a:solidFill>
              </a:rPr>
              <a:t>26</a:t>
            </a:r>
            <a:r>
              <a:rPr lang="ja-JP" altLang="en-US" b="1" dirty="0">
                <a:solidFill>
                  <a:schemeClr val="accent5">
                    <a:lumMod val="75000"/>
                  </a:schemeClr>
                </a:solidFill>
              </a:rPr>
              <a:t>日（回収着手日）</a:t>
            </a:r>
          </a:p>
          <a:p>
            <a:pPr marL="0" indent="0">
              <a:buNone/>
            </a:pPr>
            <a:r>
              <a:rPr lang="ja-JP" altLang="en-US" sz="3200" dirty="0"/>
              <a:t>当該製品のバリデーションを、適切に実施しておりませんでしたので、当該製品の有効期限内全てについて、回収をいたします。</a:t>
            </a:r>
            <a:endParaRPr lang="en-US" altLang="ja-JP" sz="3200" dirty="0"/>
          </a:p>
          <a:p>
            <a:pPr marL="0" indent="0">
              <a:buNone/>
            </a:pPr>
            <a:r>
              <a:rPr lang="ja-JP" altLang="en-US" sz="3200" dirty="0"/>
              <a:t>⇒</a:t>
            </a:r>
            <a:endParaRPr lang="en-US" altLang="ja-JP" dirty="0"/>
          </a:p>
          <a:p>
            <a:pPr marL="0" indent="0">
              <a:buNone/>
            </a:pPr>
            <a:r>
              <a:rPr lang="ja-JP" altLang="en-US" sz="3200" dirty="0">
                <a:solidFill>
                  <a:srgbClr val="C00000"/>
                </a:solidFill>
              </a:rPr>
              <a:t>バリデーション不備とはどの程度でしょうか？</a:t>
            </a:r>
            <a:endParaRPr lang="en-US" altLang="ja-JP" sz="3200" dirty="0">
              <a:solidFill>
                <a:srgbClr val="C00000"/>
              </a:solidFill>
            </a:endParaRPr>
          </a:p>
          <a:p>
            <a:pPr marL="0" indent="0">
              <a:buNone/>
            </a:pPr>
            <a:r>
              <a:rPr lang="ja-JP" altLang="en-US" sz="3200" dirty="0">
                <a:solidFill>
                  <a:srgbClr val="C00000"/>
                </a:solidFill>
              </a:rPr>
              <a:t>アセトアミノフェンでは、</a:t>
            </a:r>
            <a:r>
              <a:rPr lang="en-US" altLang="ja-JP" sz="3200" dirty="0">
                <a:solidFill>
                  <a:srgbClr val="C00000"/>
                </a:solidFill>
              </a:rPr>
              <a:t>MF</a:t>
            </a:r>
            <a:r>
              <a:rPr lang="ja-JP" altLang="en-US" sz="3200" dirty="0">
                <a:solidFill>
                  <a:srgbClr val="C00000"/>
                </a:solidFill>
              </a:rPr>
              <a:t>記載違反、</a:t>
            </a:r>
            <a:r>
              <a:rPr lang="en-US" altLang="ja-JP" sz="3200" dirty="0">
                <a:solidFill>
                  <a:srgbClr val="C00000"/>
                </a:solidFill>
              </a:rPr>
              <a:t>GMP</a:t>
            </a:r>
            <a:r>
              <a:rPr lang="ja-JP" altLang="en-US" sz="3200" dirty="0">
                <a:solidFill>
                  <a:srgbClr val="C00000"/>
                </a:solidFill>
              </a:rPr>
              <a:t>省令違反、製造販売承認書記載違反のトリプル違反でも製品回収がありませんでした。</a:t>
            </a:r>
            <a:endParaRPr lang="en-US" altLang="ja-JP" sz="3200" dirty="0">
              <a:solidFill>
                <a:srgbClr val="C00000"/>
              </a:solidFill>
            </a:endParaRPr>
          </a:p>
          <a:p>
            <a:pPr marL="0" indent="0">
              <a:buNone/>
            </a:pPr>
            <a:r>
              <a:rPr lang="ja-JP" altLang="en-US" sz="3200" dirty="0">
                <a:solidFill>
                  <a:srgbClr val="C00000"/>
                </a:solidFill>
              </a:rPr>
              <a:t>もう少し、同じレベルでの基準を考えるべきではないでしょうか？</a:t>
            </a:r>
            <a:endParaRPr lang="en-US" altLang="ja-JP" sz="3200" dirty="0">
              <a:solidFill>
                <a:srgbClr val="C00000"/>
              </a:solidFill>
            </a:endParaRPr>
          </a:p>
          <a:p>
            <a:pPr marL="0" indent="0">
              <a:buNone/>
            </a:pPr>
            <a:r>
              <a:rPr lang="ja-JP" altLang="en-US" sz="3200" dirty="0">
                <a:solidFill>
                  <a:srgbClr val="C00000"/>
                </a:solidFill>
              </a:rPr>
              <a:t>今回の方こそ品質に問題がないのですから。</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1311</TotalTime>
  <Words>11</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販売名：スーパーブリル・Ｂ/スーパーブリル・Ｒ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125</cp:revision>
  <dcterms:created xsi:type="dcterms:W3CDTF">2015-03-05T03:29:01Z</dcterms:created>
  <dcterms:modified xsi:type="dcterms:W3CDTF">2017-12-26T14:34:59Z</dcterms:modified>
</cp:coreProperties>
</file>