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7" d="100"/>
          <a:sy n="47" d="100"/>
        </p:scale>
        <p:origin x="20"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2017/12/22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456093"/>
          </a:xfrm>
        </p:spPr>
        <p:txBody>
          <a:bodyPr>
            <a:noAutofit/>
          </a:bodyPr>
          <a:lstStyle/>
          <a:p>
            <a:r>
              <a:rPr lang="ja-JP" altLang="en-US" sz="3200" dirty="0">
                <a:sym typeface="Wingdings" panose="05000000000000000000" pitchFamily="2" charset="2"/>
              </a:rPr>
              <a:t>販売名：ダルテパリン</a:t>
            </a:r>
            <a:r>
              <a:rPr lang="en-US" altLang="ja-JP" sz="3200" dirty="0">
                <a:sym typeface="Wingdings" panose="05000000000000000000" pitchFamily="2" charset="2"/>
              </a:rPr>
              <a:t>Na</a:t>
            </a:r>
            <a:r>
              <a:rPr lang="ja-JP" altLang="en-US" sz="3200" dirty="0">
                <a:sym typeface="Wingdings" panose="05000000000000000000" pitchFamily="2" charset="2"/>
              </a:rPr>
              <a:t>静注５０００単位／５ｍ</a:t>
            </a:r>
            <a:r>
              <a:rPr lang="en-US" altLang="ja-JP" sz="3200" dirty="0">
                <a:sym typeface="Wingdings" panose="05000000000000000000" pitchFamily="2" charset="2"/>
              </a:rPr>
              <a:t>L</a:t>
            </a:r>
            <a:r>
              <a:rPr lang="ja-JP" altLang="en-US" sz="3200" dirty="0">
                <a:sym typeface="Wingdings" panose="05000000000000000000" pitchFamily="2" charset="2"/>
              </a:rPr>
              <a:t>「タイヨー」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764276"/>
            <a:ext cx="12191999" cy="6093726"/>
          </a:xfrm>
        </p:spPr>
        <p:txBody>
          <a:bodyPr>
            <a:normAutofit lnSpcReduction="10000"/>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dirty="0"/>
              <a:t>　１７</a:t>
            </a:r>
            <a:r>
              <a:rPr lang="zh-TW" altLang="en-US" dirty="0"/>
              <a:t>　</a:t>
            </a:r>
            <a:r>
              <a:rPr lang="ja-JP" altLang="en-US" dirty="0"/>
              <a:t>　　　　　約２２</a:t>
            </a:r>
            <a:r>
              <a:rPr lang="en-US" altLang="ja-JP" dirty="0"/>
              <a:t>,</a:t>
            </a:r>
            <a:r>
              <a:rPr lang="ja-JP" altLang="en-US" dirty="0"/>
              <a:t>０００本</a:t>
            </a:r>
            <a:r>
              <a:rPr lang="zh-TW" altLang="en-US" dirty="0"/>
              <a:t>　</a:t>
            </a:r>
            <a:r>
              <a:rPr lang="ja-JP" altLang="en-US" dirty="0"/>
              <a:t>　　　　　</a:t>
            </a:r>
            <a:r>
              <a:rPr lang="en-US" altLang="ja-JP" dirty="0"/>
              <a:t>2014</a:t>
            </a:r>
            <a:r>
              <a:rPr lang="zh-TW" altLang="en-US" dirty="0"/>
              <a:t>年</a:t>
            </a:r>
            <a:r>
              <a:rPr lang="en-US" altLang="ja-JP" dirty="0"/>
              <a:t>2</a:t>
            </a:r>
            <a:r>
              <a:rPr lang="zh-TW" altLang="en-US" dirty="0"/>
              <a:t>月</a:t>
            </a:r>
            <a:r>
              <a:rPr lang="en-US" altLang="ja-JP" dirty="0"/>
              <a:t>18</a:t>
            </a:r>
            <a:r>
              <a:rPr lang="zh-TW" altLang="en-US" dirty="0"/>
              <a:t>日～</a:t>
            </a:r>
            <a:r>
              <a:rPr lang="en-US" altLang="ja-JP" dirty="0"/>
              <a:t>2017</a:t>
            </a:r>
            <a:r>
              <a:rPr lang="zh-TW" altLang="en-US" dirty="0"/>
              <a:t>年</a:t>
            </a:r>
            <a:r>
              <a:rPr lang="en-US" altLang="ja-JP" dirty="0"/>
              <a:t>12</a:t>
            </a:r>
            <a:r>
              <a:rPr lang="zh-TW" altLang="en-US" dirty="0"/>
              <a:t>月</a:t>
            </a:r>
            <a:r>
              <a:rPr lang="en-US" altLang="ja-JP" dirty="0"/>
              <a:t>16</a:t>
            </a:r>
            <a:r>
              <a:rPr lang="zh-TW" altLang="en-US" dirty="0"/>
              <a:t>日</a:t>
            </a:r>
            <a:endParaRPr lang="en-US" altLang="zh-TW" dirty="0"/>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2017</a:t>
            </a:r>
            <a:r>
              <a:rPr lang="ja-JP" altLang="en-US" b="1" dirty="0">
                <a:solidFill>
                  <a:schemeClr val="accent5">
                    <a:lumMod val="75000"/>
                  </a:schemeClr>
                </a:solidFill>
              </a:rPr>
              <a:t>年</a:t>
            </a:r>
            <a:r>
              <a:rPr lang="en-US" altLang="ja-JP" b="1" dirty="0">
                <a:solidFill>
                  <a:schemeClr val="accent5">
                    <a:lumMod val="75000"/>
                  </a:schemeClr>
                </a:solidFill>
              </a:rPr>
              <a:t>12</a:t>
            </a:r>
            <a:r>
              <a:rPr lang="ja-JP" altLang="en-US" b="1" dirty="0">
                <a:solidFill>
                  <a:schemeClr val="accent5">
                    <a:lumMod val="75000"/>
                  </a:schemeClr>
                </a:solidFill>
              </a:rPr>
              <a:t>月</a:t>
            </a:r>
            <a:r>
              <a:rPr lang="en-US" altLang="ja-JP" b="1" dirty="0">
                <a:solidFill>
                  <a:schemeClr val="accent5">
                    <a:lumMod val="75000"/>
                  </a:schemeClr>
                </a:solidFill>
              </a:rPr>
              <a:t>19</a:t>
            </a:r>
            <a:r>
              <a:rPr lang="ja-JP" altLang="en-US" b="1" dirty="0">
                <a:solidFill>
                  <a:schemeClr val="accent5">
                    <a:lumMod val="75000"/>
                  </a:schemeClr>
                </a:solidFill>
              </a:rPr>
              <a:t>日（回収着手日）</a:t>
            </a:r>
          </a:p>
          <a:p>
            <a:pPr marL="0" indent="0">
              <a:buNone/>
            </a:pPr>
            <a:r>
              <a:rPr lang="ja-JP" altLang="en-US" dirty="0"/>
              <a:t>本製品の原薬ダルテパリンナトリウムの受入試験（定量）について、適切な検証と変更管理を実施せず製造販売 承認書に記載されている方法とは異なる試験方法（以下、</a:t>
            </a:r>
            <a:r>
              <a:rPr lang="en-US" altLang="ja-JP" dirty="0"/>
              <a:t>[</a:t>
            </a:r>
            <a:r>
              <a:rPr lang="ja-JP" altLang="en-US" dirty="0"/>
              <a:t>本試験法</a:t>
            </a:r>
            <a:r>
              <a:rPr lang="en-US" altLang="ja-JP" dirty="0"/>
              <a:t>]</a:t>
            </a:r>
            <a:r>
              <a:rPr lang="ja-JP" altLang="en-US" dirty="0"/>
              <a:t>）で実施していたことがわかりました。 そのため、</a:t>
            </a:r>
            <a:r>
              <a:rPr lang="en-US" altLang="ja-JP" dirty="0"/>
              <a:t>[</a:t>
            </a:r>
            <a:r>
              <a:rPr lang="ja-JP" altLang="en-US" dirty="0"/>
              <a:t>本試験法</a:t>
            </a:r>
            <a:r>
              <a:rPr lang="en-US" altLang="ja-JP" dirty="0"/>
              <a:t>]</a:t>
            </a:r>
            <a:r>
              <a:rPr lang="ja-JP" altLang="en-US" dirty="0"/>
              <a:t>で受入試験を実施し、その原薬を用いて製造した製品については、製造販売承認書からの 逸脱と判断し、市場に流通している使用期限内の全ロットを自主回収することといたしました。 </a:t>
            </a:r>
            <a:endParaRPr lang="en-US" altLang="ja-JP" dirty="0"/>
          </a:p>
          <a:p>
            <a:pPr marL="0" indent="0">
              <a:buNone/>
            </a:pPr>
            <a:r>
              <a:rPr lang="ja-JP" altLang="en-US" sz="3200" dirty="0"/>
              <a:t>⇒</a:t>
            </a:r>
            <a:endParaRPr lang="en-US" altLang="ja-JP" dirty="0"/>
          </a:p>
          <a:p>
            <a:pPr marL="0" indent="0">
              <a:buNone/>
            </a:pPr>
            <a:r>
              <a:rPr lang="ja-JP" altLang="en-US" dirty="0">
                <a:solidFill>
                  <a:srgbClr val="C00000"/>
                </a:solidFill>
              </a:rPr>
              <a:t>試験のバリデーション</a:t>
            </a:r>
            <a:r>
              <a:rPr lang="en-US" altLang="ja-JP" dirty="0">
                <a:solidFill>
                  <a:srgbClr val="C00000"/>
                </a:solidFill>
              </a:rPr>
              <a:t>/</a:t>
            </a:r>
            <a:r>
              <a:rPr lang="ja-JP" altLang="en-US" dirty="0">
                <a:solidFill>
                  <a:srgbClr val="C00000"/>
                </a:solidFill>
              </a:rPr>
              <a:t>代替試験法評価と</a:t>
            </a:r>
            <a:r>
              <a:rPr lang="en-US" altLang="ja-JP" dirty="0">
                <a:solidFill>
                  <a:srgbClr val="C00000"/>
                </a:solidFill>
              </a:rPr>
              <a:t>GMP</a:t>
            </a:r>
            <a:r>
              <a:rPr lang="ja-JP" altLang="en-US" dirty="0">
                <a:solidFill>
                  <a:srgbClr val="C00000"/>
                </a:solidFill>
              </a:rPr>
              <a:t>変更管理に問題があるとの指摘でしょう。承認書で保存サンプルを試験すれば問題はないので、品質は問題ないが、</a:t>
            </a:r>
            <a:r>
              <a:rPr lang="en-US" altLang="ja-JP" dirty="0">
                <a:solidFill>
                  <a:srgbClr val="C00000"/>
                </a:solidFill>
              </a:rPr>
              <a:t>GMP</a:t>
            </a:r>
            <a:r>
              <a:rPr lang="ja-JP" altLang="en-US" dirty="0">
                <a:solidFill>
                  <a:srgbClr val="C00000"/>
                </a:solidFill>
              </a:rPr>
              <a:t>不備での</a:t>
            </a:r>
            <a:r>
              <a:rPr lang="en-US" altLang="ja-JP" dirty="0">
                <a:solidFill>
                  <a:srgbClr val="C00000"/>
                </a:solidFill>
              </a:rPr>
              <a:t>PMDA</a:t>
            </a:r>
            <a:r>
              <a:rPr lang="ja-JP" altLang="en-US" dirty="0">
                <a:solidFill>
                  <a:srgbClr val="C00000"/>
                </a:solidFill>
              </a:rPr>
              <a:t>の指摘による回収と思われます。和歌山県山本化学工業のアセトアミノフェンでは①</a:t>
            </a:r>
            <a:r>
              <a:rPr lang="en-US" altLang="ja-JP" dirty="0">
                <a:solidFill>
                  <a:srgbClr val="C00000"/>
                </a:solidFill>
              </a:rPr>
              <a:t>MF</a:t>
            </a:r>
            <a:r>
              <a:rPr lang="ja-JP" altLang="en-US" dirty="0">
                <a:solidFill>
                  <a:srgbClr val="C00000"/>
                </a:solidFill>
              </a:rPr>
              <a:t>記載なし、②</a:t>
            </a:r>
            <a:r>
              <a:rPr lang="en-US" altLang="ja-JP" dirty="0">
                <a:solidFill>
                  <a:srgbClr val="C00000"/>
                </a:solidFill>
              </a:rPr>
              <a:t>GMP</a:t>
            </a:r>
            <a:r>
              <a:rPr lang="ja-JP" altLang="en-US" dirty="0">
                <a:solidFill>
                  <a:srgbClr val="C00000"/>
                </a:solidFill>
              </a:rPr>
              <a:t>省令違反、③製造販売承認書記載なしの重大な違反でも回収させませんでした。この矛盾を感じます。</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1304</TotalTime>
  <Words>14</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販売名：ダルテパリンNa静注５０００単位／５ｍL「タイヨー」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124</cp:revision>
  <dcterms:created xsi:type="dcterms:W3CDTF">2015-03-05T03:29:01Z</dcterms:created>
  <dcterms:modified xsi:type="dcterms:W3CDTF">2017-12-22T04:14:36Z</dcterms:modified>
</cp:coreProperties>
</file>