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95" autoAdjust="0"/>
    <p:restoredTop sz="94660"/>
  </p:normalViewPr>
  <p:slideViewPr>
    <p:cSldViewPr snapToGrid="0">
      <p:cViewPr varScale="1">
        <p:scale>
          <a:sx n="46" d="100"/>
          <a:sy n="46" d="100"/>
        </p:scale>
        <p:origin x="52" y="6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664880"/>
          </a:xfrm>
        </p:spPr>
        <p:txBody>
          <a:bodyPr>
            <a:noAutofit/>
          </a:bodyPr>
          <a:lstStyle/>
          <a:p>
            <a:r>
              <a:rPr lang="ja-JP" altLang="en-US" sz="3600" dirty="0">
                <a:sym typeface="Wingdings" panose="05000000000000000000" pitchFamily="2" charset="2"/>
              </a:rPr>
              <a:t>販売名：ネオレバルミン錠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850232"/>
            <a:ext cx="12191999" cy="6007769"/>
          </a:xfrm>
        </p:spPr>
        <p:txBody>
          <a:bodyPr>
            <a:normAutofit/>
          </a:bodyPr>
          <a:lstStyle/>
          <a:p>
            <a:pPr marL="0" indent="0">
              <a:buNone/>
            </a:pPr>
            <a:r>
              <a:rPr lang="ja-JP" altLang="en-US" sz="3200" b="1" dirty="0">
                <a:solidFill>
                  <a:schemeClr val="tx2">
                    <a:lumMod val="50000"/>
                  </a:schemeClr>
                </a:solidFill>
              </a:rPr>
              <a:t>対象ロット　　出荷数量（箱）　　　　　　　　　出荷時期</a:t>
            </a:r>
          </a:p>
          <a:p>
            <a:pPr marL="0" indent="0">
              <a:buNone/>
            </a:pPr>
            <a:r>
              <a:rPr lang="ja-JP" altLang="en-US" sz="3000" dirty="0"/>
              <a:t>　　３</a:t>
            </a:r>
            <a:r>
              <a:rPr lang="zh-TW" altLang="en-US" sz="3000" dirty="0"/>
              <a:t>　</a:t>
            </a:r>
            <a:r>
              <a:rPr lang="ja-JP" altLang="en-US" sz="3000" dirty="0"/>
              <a:t>　　　　　</a:t>
            </a:r>
            <a:r>
              <a:rPr lang="en-US" altLang="ja-JP" sz="3000" dirty="0"/>
              <a:t>1,191</a:t>
            </a:r>
            <a:r>
              <a:rPr lang="zh-TW" altLang="en-US" sz="3000" dirty="0"/>
              <a:t>個　</a:t>
            </a:r>
            <a:r>
              <a:rPr lang="ja-JP" altLang="en-US" sz="3000" dirty="0"/>
              <a:t>　　　　　</a:t>
            </a:r>
            <a:r>
              <a:rPr lang="en-US" altLang="ja-JP" sz="3000" dirty="0"/>
              <a:t>2017</a:t>
            </a:r>
            <a:r>
              <a:rPr lang="zh-TW" altLang="en-US" sz="3000" dirty="0"/>
              <a:t>年</a:t>
            </a:r>
            <a:r>
              <a:rPr lang="en-US" altLang="ja-JP" sz="3000" dirty="0"/>
              <a:t>10</a:t>
            </a:r>
            <a:r>
              <a:rPr lang="zh-TW" altLang="en-US" sz="3000" dirty="0"/>
              <a:t>月</a:t>
            </a:r>
            <a:r>
              <a:rPr lang="en-US" altLang="ja-JP" sz="3000" dirty="0"/>
              <a:t>31</a:t>
            </a:r>
            <a:r>
              <a:rPr lang="zh-TW" altLang="en-US" sz="3000" dirty="0"/>
              <a:t>日～</a:t>
            </a:r>
            <a:r>
              <a:rPr lang="en-US" altLang="ja-JP" sz="3000" dirty="0"/>
              <a:t>2017</a:t>
            </a:r>
            <a:r>
              <a:rPr lang="zh-TW" altLang="en-US" sz="3000" dirty="0"/>
              <a:t>年</a:t>
            </a:r>
            <a:r>
              <a:rPr lang="en-US" altLang="ja-JP" sz="3000" dirty="0"/>
              <a:t>11</a:t>
            </a:r>
            <a:r>
              <a:rPr lang="zh-TW" altLang="en-US" sz="3000" dirty="0"/>
              <a:t>月</a:t>
            </a:r>
            <a:r>
              <a:rPr lang="en-US" altLang="ja-JP" sz="3000" dirty="0"/>
              <a:t>15</a:t>
            </a:r>
            <a:r>
              <a:rPr lang="zh-TW" altLang="en-US" sz="3000" dirty="0"/>
              <a:t>日</a:t>
            </a:r>
            <a:endParaRPr lang="ja-JP" altLang="en-US" sz="3000" dirty="0"/>
          </a:p>
          <a:p>
            <a:pPr marL="0" indent="0">
              <a:buNone/>
            </a:pPr>
            <a:r>
              <a:rPr lang="ja-JP" altLang="en-US" sz="3200" b="1" dirty="0">
                <a:solidFill>
                  <a:schemeClr val="accent5">
                    <a:lumMod val="75000"/>
                  </a:schemeClr>
                </a:solidFill>
              </a:rPr>
              <a:t>回収理由　　</a:t>
            </a:r>
            <a:r>
              <a:rPr lang="en-US" altLang="ja-JP" sz="3200" b="1" dirty="0">
                <a:solidFill>
                  <a:schemeClr val="accent5">
                    <a:lumMod val="75000"/>
                  </a:schemeClr>
                </a:solidFill>
              </a:rPr>
              <a:t>2017</a:t>
            </a:r>
            <a:r>
              <a:rPr lang="ja-JP" altLang="en-US" sz="3200" b="1" dirty="0">
                <a:solidFill>
                  <a:schemeClr val="accent5">
                    <a:lumMod val="75000"/>
                  </a:schemeClr>
                </a:solidFill>
              </a:rPr>
              <a:t>年</a:t>
            </a:r>
            <a:r>
              <a:rPr lang="en-US" altLang="ja-JP" sz="3200" b="1" dirty="0">
                <a:solidFill>
                  <a:schemeClr val="accent5">
                    <a:lumMod val="75000"/>
                  </a:schemeClr>
                </a:solidFill>
              </a:rPr>
              <a:t>11</a:t>
            </a:r>
            <a:r>
              <a:rPr lang="ja-JP" altLang="en-US" sz="3200" b="1" dirty="0">
                <a:solidFill>
                  <a:schemeClr val="accent5">
                    <a:lumMod val="75000"/>
                  </a:schemeClr>
                </a:solidFill>
              </a:rPr>
              <a:t>月</a:t>
            </a:r>
            <a:r>
              <a:rPr lang="en-US" altLang="ja-JP" sz="3200" b="1" dirty="0">
                <a:solidFill>
                  <a:schemeClr val="accent5">
                    <a:lumMod val="75000"/>
                  </a:schemeClr>
                </a:solidFill>
              </a:rPr>
              <a:t>16</a:t>
            </a:r>
            <a:r>
              <a:rPr lang="ja-JP" altLang="en-US" sz="3200" b="1" dirty="0">
                <a:solidFill>
                  <a:schemeClr val="accent5">
                    <a:lumMod val="75000"/>
                  </a:schemeClr>
                </a:solidFill>
              </a:rPr>
              <a:t>日（回収着手日）</a:t>
            </a:r>
          </a:p>
          <a:p>
            <a:pPr marL="0" indent="0">
              <a:buNone/>
            </a:pPr>
            <a:r>
              <a:rPr lang="ja-JP" altLang="en-US" sz="3200" dirty="0"/>
              <a:t>製造業の許可権利者と製造販売業者にて、製造所の実地調査中に、当該適合性調査製品と異なる製品ではあるが、市場への出荷判定の確認前に出荷されてしまった製品の存在が判明したため、出荷された当該ロットの全製品の自主回収をすることとさせて頂きます。</a:t>
            </a:r>
          </a:p>
          <a:p>
            <a:pPr marL="0" indent="0">
              <a:buNone/>
            </a:pPr>
            <a:r>
              <a:rPr lang="ja-JP" altLang="en-US" sz="3200" dirty="0"/>
              <a:t>⇒</a:t>
            </a:r>
            <a:endParaRPr lang="en-US" altLang="ja-JP" sz="3200" dirty="0"/>
          </a:p>
          <a:p>
            <a:pPr marL="0" indent="0">
              <a:buNone/>
            </a:pPr>
            <a:r>
              <a:rPr lang="ja-JP" altLang="en-US" sz="3200" dirty="0">
                <a:solidFill>
                  <a:srgbClr val="C00000"/>
                </a:solidFill>
              </a:rPr>
              <a:t>今出荷判定を行って問題なければ、製品回収までさせなくてもよいのではないか？　和歌山県山本化学工業のように</a:t>
            </a:r>
            <a:r>
              <a:rPr lang="en-US" altLang="ja-JP" sz="3200" dirty="0">
                <a:solidFill>
                  <a:srgbClr val="C00000"/>
                </a:solidFill>
              </a:rPr>
              <a:t>GMP</a:t>
            </a:r>
            <a:r>
              <a:rPr lang="ja-JP" altLang="en-US" sz="3200" dirty="0">
                <a:solidFill>
                  <a:srgbClr val="C00000"/>
                </a:solidFill>
              </a:rPr>
              <a:t>省令違反、</a:t>
            </a:r>
            <a:r>
              <a:rPr lang="en-US" altLang="ja-JP" sz="3200" dirty="0">
                <a:solidFill>
                  <a:srgbClr val="C00000"/>
                </a:solidFill>
              </a:rPr>
              <a:t>MF</a:t>
            </a:r>
            <a:r>
              <a:rPr lang="ja-JP" altLang="en-US" sz="3200" dirty="0">
                <a:solidFill>
                  <a:srgbClr val="C00000"/>
                </a:solidFill>
              </a:rPr>
              <a:t>と製造販売承認書に記載なくても製品回収させなかったのに、なぜこんなことで製品回収させるのだろうか？</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1251</TotalTime>
  <Words>6</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販売名：ネオレバルミン錠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120</cp:revision>
  <dcterms:created xsi:type="dcterms:W3CDTF">2015-03-05T03:29:01Z</dcterms:created>
  <dcterms:modified xsi:type="dcterms:W3CDTF">2017-11-17T17:42:32Z</dcterms:modified>
</cp:coreProperties>
</file>