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7" autoAdjust="0"/>
    <p:restoredTop sz="94660"/>
  </p:normalViewPr>
  <p:slideViewPr>
    <p:cSldViewPr snapToGrid="0">
      <p:cViewPr varScale="1">
        <p:scale>
          <a:sx n="63" d="100"/>
          <a:sy n="63" d="100"/>
        </p:scale>
        <p:origin x="108"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2015/7/20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2015/7/20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2015/7/20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2015/7/20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1"/>
            <a:ext cx="12192000" cy="486877"/>
          </a:xfrm>
        </p:spPr>
        <p:txBody>
          <a:bodyPr>
            <a:normAutofit fontScale="90000"/>
          </a:bodyPr>
          <a:lstStyle/>
          <a:p>
            <a:r>
              <a:rPr lang="ja-JP" altLang="en-US" sz="3600" dirty="0"/>
              <a:t>販売名</a:t>
            </a:r>
            <a:r>
              <a:rPr lang="ja-JP" altLang="en-US" sz="3600" dirty="0"/>
              <a:t>：ラリキシン錠</a:t>
            </a:r>
            <a:r>
              <a:rPr lang="ja-JP" altLang="en-US" sz="3600" dirty="0" smtClean="0"/>
              <a:t>２５０ｍｇ　</a:t>
            </a:r>
            <a:r>
              <a:rPr lang="ja-JP" altLang="en-US" sz="3600" dirty="0" smtClean="0"/>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1192696"/>
            <a:ext cx="12191999" cy="5665304"/>
          </a:xfrm>
        </p:spPr>
        <p:txBody>
          <a:bodyPr>
            <a:normAutofit/>
          </a:bodyPr>
          <a:lstStyle/>
          <a:p>
            <a:pPr marL="0" indent="0">
              <a:buNone/>
            </a:pPr>
            <a:r>
              <a:rPr lang="ja-JP" altLang="en-US" sz="3200" b="1" dirty="0" smtClean="0">
                <a:solidFill>
                  <a:srgbClr val="002060"/>
                </a:solidFill>
              </a:rPr>
              <a:t>対象</a:t>
            </a:r>
            <a:r>
              <a:rPr lang="ja-JP" altLang="en-US" sz="3200" b="1" dirty="0">
                <a:solidFill>
                  <a:srgbClr val="002060"/>
                </a:solidFill>
              </a:rPr>
              <a:t>ロット、数量及び出荷時期</a:t>
            </a:r>
          </a:p>
          <a:p>
            <a:pPr marL="0" indent="0">
              <a:buNone/>
            </a:pPr>
            <a:endParaRPr lang="en-US" altLang="ja-JP" sz="900" dirty="0" smtClean="0"/>
          </a:p>
          <a:p>
            <a:pPr marL="0" indent="0">
              <a:buNone/>
            </a:pPr>
            <a:r>
              <a:rPr lang="ja-JP" altLang="en-US" dirty="0"/>
              <a:t>対象ロット　　　</a:t>
            </a:r>
            <a:r>
              <a:rPr lang="ja-JP" altLang="en-US" dirty="0" smtClean="0"/>
              <a:t>包装形態　　　　対象</a:t>
            </a:r>
            <a:r>
              <a:rPr lang="ja-JP" altLang="en-US" dirty="0"/>
              <a:t>数量　　　出荷時期</a:t>
            </a:r>
          </a:p>
          <a:p>
            <a:pPr marL="0" indent="0">
              <a:buNone/>
            </a:pPr>
            <a:r>
              <a:rPr lang="zh-TW" altLang="en-US" sz="2400" dirty="0"/>
              <a:t>ＶＡ９８５１　</a:t>
            </a:r>
            <a:r>
              <a:rPr lang="zh-TW" altLang="en-US" sz="2400" dirty="0" smtClean="0"/>
              <a:t>ＰＴＰ１００</a:t>
            </a:r>
            <a:r>
              <a:rPr lang="zh-TW" altLang="en-US" sz="2400" dirty="0"/>
              <a:t>錠　４９５７箱　　２０１５年</a:t>
            </a:r>
            <a:r>
              <a:rPr lang="zh-TW" altLang="en-US" sz="2400" dirty="0" smtClean="0"/>
              <a:t>６月１日</a:t>
            </a:r>
            <a:r>
              <a:rPr lang="zh-TW" altLang="en-US" sz="2400" dirty="0"/>
              <a:t>～６月２３日</a:t>
            </a:r>
          </a:p>
          <a:p>
            <a:pPr marL="0" indent="0">
              <a:buNone/>
            </a:pPr>
            <a:r>
              <a:rPr lang="zh-TW" altLang="en-US" sz="2400" dirty="0"/>
              <a:t>ＶＡ９８６１　</a:t>
            </a:r>
            <a:r>
              <a:rPr lang="zh-TW" altLang="en-US" sz="2400" dirty="0" smtClean="0"/>
              <a:t>ＰＴＰ１００</a:t>
            </a:r>
            <a:r>
              <a:rPr lang="zh-TW" altLang="en-US" sz="2400" dirty="0"/>
              <a:t>錠　５０４３箱　　２０１５年</a:t>
            </a:r>
            <a:r>
              <a:rPr lang="zh-TW" altLang="en-US" sz="2400" dirty="0" smtClean="0"/>
              <a:t>６月９日</a:t>
            </a:r>
            <a:r>
              <a:rPr lang="zh-TW" altLang="en-US" sz="2400" dirty="0"/>
              <a:t>～７月　３日</a:t>
            </a:r>
          </a:p>
          <a:p>
            <a:pPr marL="0" indent="0">
              <a:buNone/>
            </a:pPr>
            <a:endParaRPr lang="zh-TW" altLang="en-US" dirty="0"/>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1"/>
            <a:ext cx="12192000" cy="350519"/>
          </a:xfrm>
        </p:spPr>
        <p:txBody>
          <a:bodyPr>
            <a:normAutofit fontScale="90000"/>
          </a:bodyPr>
          <a:lstStyle/>
          <a:p>
            <a:r>
              <a:rPr lang="ja-JP" altLang="en-US" sz="3600" dirty="0"/>
              <a:t>販売名</a:t>
            </a:r>
            <a:r>
              <a:rPr lang="ja-JP" altLang="en-US" sz="3600" dirty="0"/>
              <a:t>：ラリキシン錠２５０ｍｇ　</a:t>
            </a:r>
            <a:r>
              <a:rPr lang="ja-JP" altLang="en-US" sz="3600" dirty="0" smtClean="0"/>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868680"/>
            <a:ext cx="12191999" cy="5989320"/>
          </a:xfrm>
        </p:spPr>
        <p:txBody>
          <a:bodyPr>
            <a:normAutofit lnSpcReduction="10000"/>
          </a:bodyPr>
          <a:lstStyle/>
          <a:p>
            <a:pPr marL="0" indent="0">
              <a:buNone/>
            </a:pPr>
            <a:r>
              <a:rPr lang="ja-JP" altLang="en-US" sz="3000" b="1" dirty="0" smtClean="0">
                <a:solidFill>
                  <a:srgbClr val="002060"/>
                </a:solidFill>
              </a:rPr>
              <a:t>回収</a:t>
            </a:r>
            <a:r>
              <a:rPr lang="ja-JP" altLang="en-US" sz="3000" b="1" dirty="0">
                <a:solidFill>
                  <a:srgbClr val="002060"/>
                </a:solidFill>
              </a:rPr>
              <a:t>理由</a:t>
            </a:r>
            <a:r>
              <a:rPr lang="ja-JP" altLang="en-US" dirty="0"/>
              <a:t>　</a:t>
            </a:r>
            <a:r>
              <a:rPr lang="en-US" altLang="ja-JP" dirty="0" smtClean="0"/>
              <a:t>2015</a:t>
            </a:r>
            <a:r>
              <a:rPr lang="ja-JP" altLang="en-US" dirty="0" smtClean="0"/>
              <a:t>年</a:t>
            </a:r>
            <a:r>
              <a:rPr lang="en-US" altLang="ja-JP" dirty="0"/>
              <a:t>7</a:t>
            </a:r>
            <a:r>
              <a:rPr lang="ja-JP" altLang="en-US" dirty="0" smtClean="0"/>
              <a:t>月</a:t>
            </a:r>
            <a:r>
              <a:rPr lang="en-US" altLang="ja-JP" dirty="0" smtClean="0"/>
              <a:t>15</a:t>
            </a:r>
            <a:r>
              <a:rPr lang="ja-JP" altLang="en-US" dirty="0" smtClean="0"/>
              <a:t>日</a:t>
            </a:r>
            <a:endParaRPr lang="ja-JP" altLang="en-US" dirty="0"/>
          </a:p>
          <a:p>
            <a:pPr marL="0" indent="0">
              <a:buNone/>
            </a:pPr>
            <a:r>
              <a:rPr lang="en-US" altLang="ja-JP" dirty="0"/>
              <a:t>1</a:t>
            </a:r>
            <a:r>
              <a:rPr lang="ja-JP" altLang="en-US" dirty="0"/>
              <a:t>軒の診療施設において当該ラリキシン錠２５０ｍｇ（ＶＡ９８５１）を２分割したところ、中心部が灰色に</a:t>
            </a:r>
            <a:r>
              <a:rPr lang="ja-JP" altLang="en-US" dirty="0" smtClean="0"/>
              <a:t>変色</a:t>
            </a:r>
            <a:r>
              <a:rPr lang="ja-JP" altLang="en-US" dirty="0"/>
              <a:t>した１錠が見つかったとの連絡を受け、調査いたしました。調査の結果、変色部分は主成分の</a:t>
            </a:r>
            <a:r>
              <a:rPr lang="ja-JP" altLang="en-US" dirty="0" smtClean="0"/>
              <a:t>セファレキシンに</a:t>
            </a:r>
            <a:r>
              <a:rPr lang="ja-JP" altLang="en-US" dirty="0"/>
              <a:t>ごく微量の金属が含まれていることが確認できました</a:t>
            </a:r>
            <a:r>
              <a:rPr lang="ja-JP" altLang="en-US" dirty="0" smtClean="0"/>
              <a:t>。限定的</a:t>
            </a:r>
            <a:r>
              <a:rPr lang="ja-JP" altLang="en-US" dirty="0"/>
              <a:t>な発生と考えておりますことから、変色した可能性のある当該製造番号の製品について自主回収</a:t>
            </a:r>
            <a:r>
              <a:rPr lang="ja-JP" altLang="en-US" dirty="0" smtClean="0"/>
              <a:t>いたします</a:t>
            </a:r>
            <a:r>
              <a:rPr lang="ja-JP" altLang="en-US" dirty="0"/>
              <a:t>。</a:t>
            </a:r>
          </a:p>
          <a:p>
            <a:pPr marL="0" indent="0">
              <a:buNone/>
            </a:pPr>
            <a:r>
              <a:rPr lang="ja-JP" altLang="en-US" sz="3200" b="1" dirty="0" smtClean="0">
                <a:solidFill>
                  <a:schemeClr val="accent5">
                    <a:lumMod val="50000"/>
                  </a:schemeClr>
                </a:solidFill>
              </a:rPr>
              <a:t>危惧</a:t>
            </a:r>
            <a:r>
              <a:rPr lang="ja-JP" altLang="en-US" sz="3200" b="1" dirty="0">
                <a:solidFill>
                  <a:schemeClr val="accent5">
                    <a:lumMod val="50000"/>
                  </a:schemeClr>
                </a:solidFill>
              </a:rPr>
              <a:t>される具体的な健康被害</a:t>
            </a:r>
          </a:p>
          <a:p>
            <a:pPr marL="0" indent="0">
              <a:buNone/>
            </a:pPr>
            <a:r>
              <a:rPr lang="ja-JP" altLang="en-US" dirty="0"/>
              <a:t>変色部分を含む主成分含量は通常品の含量と同等であり、また確認されたごく微量の金属は製造工程に使用</a:t>
            </a:r>
            <a:r>
              <a:rPr lang="ja-JP" altLang="en-US" dirty="0" smtClean="0"/>
              <a:t>している</a:t>
            </a:r>
            <a:r>
              <a:rPr lang="ja-JP" altLang="en-US" dirty="0"/>
              <a:t>設備から発生したもので人体に影響を及ぼすことのない量であることから、本製品の使用によって重篤な</a:t>
            </a:r>
            <a:r>
              <a:rPr lang="ja-JP" altLang="en-US" dirty="0" smtClean="0"/>
              <a:t>健康</a:t>
            </a:r>
            <a:r>
              <a:rPr lang="ja-JP" altLang="en-US" dirty="0"/>
              <a:t>被害が発生する恐れはないと考えられます。なお、現在までに本件に関する健康被害の報告は受けて</a:t>
            </a:r>
            <a:r>
              <a:rPr lang="ja-JP" altLang="en-US" dirty="0" smtClean="0"/>
              <a:t>おりません</a:t>
            </a:r>
            <a:r>
              <a:rPr lang="ja-JP" altLang="en-US" dirty="0"/>
              <a:t>。</a:t>
            </a:r>
          </a:p>
          <a:p>
            <a:pPr marL="0" indent="0">
              <a:buNone/>
            </a:pPr>
            <a:r>
              <a:rPr lang="ja-JP" altLang="en-US" dirty="0" smtClean="0"/>
              <a:t>⇒</a:t>
            </a:r>
            <a:endParaRPr lang="en-US" altLang="ja-JP" dirty="0" smtClean="0"/>
          </a:p>
          <a:p>
            <a:pPr marL="0" indent="0">
              <a:buNone/>
            </a:pPr>
            <a:r>
              <a:rPr lang="ja-JP" altLang="en-US" dirty="0" smtClean="0"/>
              <a:t>外観の異物だけでなく、分割されて使用される場合もあり、分割時に異物が発見される。苦情は１件だったが、錠剤のロットが同じだった</a:t>
            </a:r>
            <a:r>
              <a:rPr lang="ja-JP" altLang="en-US" smtClean="0"/>
              <a:t>と思われる。</a:t>
            </a:r>
            <a:endParaRPr lang="en-US" altLang="ja-JP" dirty="0"/>
          </a:p>
        </p:txBody>
      </p:sp>
    </p:spTree>
    <p:extLst>
      <p:ext uri="{BB962C8B-B14F-4D97-AF65-F5344CB8AC3E}">
        <p14:creationId xmlns:p14="http://schemas.microsoft.com/office/powerpoint/2010/main" val="19188800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TotalTime>
  <Words>21</Words>
  <Application>Microsoft Office PowerPoint</Application>
  <PresentationFormat>ワイド画面</PresentationFormat>
  <Paragraphs>13</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新細明體</vt:lpstr>
      <vt:lpstr>Arial</vt:lpstr>
      <vt:lpstr>Calibri</vt:lpstr>
      <vt:lpstr>Calibri Light</vt:lpstr>
      <vt:lpstr>Office テーマ</vt:lpstr>
      <vt:lpstr>販売名：ラリキシン錠２５０ｍｇ　     製品回収</vt:lpstr>
      <vt:lpstr>販売名：ラリキシン錠２５０ｍｇ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19</cp:revision>
  <dcterms:created xsi:type="dcterms:W3CDTF">2015-03-05T03:29:01Z</dcterms:created>
  <dcterms:modified xsi:type="dcterms:W3CDTF">2015-07-20T01:33:38Z</dcterms:modified>
</cp:coreProperties>
</file>