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60" y="9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664880"/>
          </a:xfrm>
        </p:spPr>
        <p:txBody>
          <a:bodyPr>
            <a:noAutofit/>
          </a:bodyPr>
          <a:lstStyle/>
          <a:p>
            <a:r>
              <a:rPr lang="ja-JP" altLang="en-US" sz="3600" dirty="0">
                <a:sym typeface="Wingdings" panose="05000000000000000000" pitchFamily="2" charset="2"/>
              </a:rPr>
              <a:t>販売名：クラリスロマイシン</a:t>
            </a:r>
            <a:r>
              <a:rPr lang="en-US" altLang="ja-JP" sz="3600" dirty="0">
                <a:sym typeface="Wingdings" panose="05000000000000000000" pitchFamily="2" charset="2"/>
              </a:rPr>
              <a:t>DS10%</a:t>
            </a:r>
            <a:r>
              <a:rPr lang="ja-JP" altLang="en-US" sz="3600" dirty="0">
                <a:sym typeface="Wingdings" panose="05000000000000000000" pitchFamily="2" charset="2"/>
              </a:rPr>
              <a:t>小児用「日医工」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850232"/>
            <a:ext cx="12191999" cy="6007769"/>
          </a:xfrm>
        </p:spPr>
        <p:txBody>
          <a:bodyPr>
            <a:normAutofit lnSpcReduction="10000"/>
          </a:bodyPr>
          <a:lstStyle/>
          <a:p>
            <a:pPr marL="0" indent="0">
              <a:buNone/>
            </a:pPr>
            <a:r>
              <a:rPr lang="ja-JP" altLang="en-US" sz="3200" b="1" dirty="0">
                <a:solidFill>
                  <a:schemeClr val="tx2">
                    <a:lumMod val="50000"/>
                  </a:schemeClr>
                </a:solidFill>
              </a:rPr>
              <a:t>対象ロット　　　出荷数量（箱）　　　出荷時期</a:t>
            </a:r>
          </a:p>
          <a:p>
            <a:pPr marL="0" indent="0">
              <a:buNone/>
            </a:pPr>
            <a:r>
              <a:rPr lang="ja-JP" altLang="en-US" sz="3000" dirty="0"/>
              <a:t>１３　　　　　　約</a:t>
            </a:r>
            <a:r>
              <a:rPr lang="en-US" altLang="ja-JP" sz="3000" dirty="0"/>
              <a:t>23,000</a:t>
            </a:r>
            <a:r>
              <a:rPr lang="ja-JP" altLang="en-US" sz="3000" dirty="0"/>
              <a:t>箱　</a:t>
            </a:r>
            <a:r>
              <a:rPr lang="en-US" altLang="ja-JP" sz="3000" dirty="0"/>
              <a:t>2014</a:t>
            </a:r>
            <a:r>
              <a:rPr lang="ja-JP" altLang="en-US" sz="3000" dirty="0"/>
              <a:t>年</a:t>
            </a:r>
            <a:r>
              <a:rPr lang="en-US" altLang="ja-JP" sz="3000" dirty="0"/>
              <a:t>12</a:t>
            </a:r>
            <a:r>
              <a:rPr lang="ja-JP" altLang="en-US" sz="3000" dirty="0"/>
              <a:t>月</a:t>
            </a:r>
            <a:r>
              <a:rPr lang="en-US" altLang="ja-JP" sz="3000" dirty="0"/>
              <a:t>18</a:t>
            </a:r>
            <a:r>
              <a:rPr lang="ja-JP" altLang="en-US" sz="3000" dirty="0"/>
              <a:t>日～</a:t>
            </a:r>
            <a:r>
              <a:rPr lang="en-US" altLang="ja-JP" sz="3000" dirty="0"/>
              <a:t>2017</a:t>
            </a:r>
            <a:r>
              <a:rPr lang="ja-JP" altLang="en-US" sz="3000" dirty="0"/>
              <a:t>年</a:t>
            </a:r>
            <a:r>
              <a:rPr lang="en-US" altLang="ja-JP" sz="3000" dirty="0"/>
              <a:t>10</a:t>
            </a:r>
            <a:r>
              <a:rPr lang="ja-JP" altLang="en-US" sz="3000" dirty="0"/>
              <a:t>月</a:t>
            </a:r>
            <a:r>
              <a:rPr lang="en-US" altLang="ja-JP" sz="3000" dirty="0"/>
              <a:t>19</a:t>
            </a:r>
            <a:r>
              <a:rPr lang="ja-JP" altLang="en-US" sz="3000" dirty="0"/>
              <a:t>日</a:t>
            </a:r>
          </a:p>
          <a:p>
            <a:pPr marL="0" indent="0">
              <a:buNone/>
            </a:pPr>
            <a:r>
              <a:rPr lang="ja-JP" altLang="en-US" sz="3200" b="1" dirty="0">
                <a:solidFill>
                  <a:schemeClr val="accent5">
                    <a:lumMod val="75000"/>
                  </a:schemeClr>
                </a:solidFill>
              </a:rPr>
              <a:t>回収理由　　</a:t>
            </a:r>
            <a:r>
              <a:rPr lang="en-US" altLang="ja-JP" sz="3200" b="1" dirty="0">
                <a:solidFill>
                  <a:schemeClr val="accent5">
                    <a:lumMod val="75000"/>
                  </a:schemeClr>
                </a:solidFill>
              </a:rPr>
              <a:t>2017</a:t>
            </a:r>
            <a:r>
              <a:rPr lang="ja-JP" altLang="en-US" sz="3200" b="1" dirty="0">
                <a:solidFill>
                  <a:schemeClr val="accent5">
                    <a:lumMod val="75000"/>
                  </a:schemeClr>
                </a:solidFill>
              </a:rPr>
              <a:t>年</a:t>
            </a:r>
            <a:r>
              <a:rPr lang="en-US" altLang="ja-JP" sz="3200" b="1" dirty="0">
                <a:solidFill>
                  <a:schemeClr val="accent5">
                    <a:lumMod val="75000"/>
                  </a:schemeClr>
                </a:solidFill>
              </a:rPr>
              <a:t>11</a:t>
            </a:r>
            <a:r>
              <a:rPr lang="ja-JP" altLang="en-US" sz="3200" b="1" dirty="0">
                <a:solidFill>
                  <a:schemeClr val="accent5">
                    <a:lumMod val="75000"/>
                  </a:schemeClr>
                </a:solidFill>
              </a:rPr>
              <a:t>月１日（回収着手日）</a:t>
            </a:r>
          </a:p>
          <a:p>
            <a:pPr marL="0" indent="0">
              <a:buNone/>
            </a:pPr>
            <a:r>
              <a:rPr lang="ja-JP" altLang="en-US" sz="3200" dirty="0"/>
              <a:t>本剤の一部のロットにおいて、流通過程でボトル内の含量が不均一となり、定量法（力価試験）で規格を逸脱する可能性が示唆されたため、万全を期して市場に流通している使用期限内の製品を全て自主回収いたします。</a:t>
            </a:r>
          </a:p>
          <a:p>
            <a:pPr marL="0" indent="0">
              <a:buNone/>
            </a:pPr>
            <a:r>
              <a:rPr lang="ja-JP" altLang="en-US" sz="3200" dirty="0"/>
              <a:t>⇒</a:t>
            </a:r>
            <a:endParaRPr lang="en-US" altLang="ja-JP" sz="3200" dirty="0"/>
          </a:p>
          <a:p>
            <a:pPr marL="0" indent="0">
              <a:buNone/>
            </a:pPr>
            <a:r>
              <a:rPr lang="ja-JP" altLang="en-US" sz="3200" dirty="0">
                <a:solidFill>
                  <a:srgbClr val="C00000"/>
                </a:solidFill>
              </a:rPr>
              <a:t>粒度別含量が異なり、輸送中の振動で分級し、含量バラツキが生じているものと思われる。何故気づいて製品回収せざるを得なかったのでしょうか？　ひょっとして収去で試験不適合だった可能性もある。</a:t>
            </a:r>
            <a:endParaRPr lang="en-US" altLang="ja-JP" sz="3200" dirty="0">
              <a:solidFill>
                <a:srgbClr val="C00000"/>
              </a:solidFill>
            </a:endParaRPr>
          </a:p>
          <a:p>
            <a:pPr marL="0" indent="0">
              <a:buNone/>
            </a:pPr>
            <a:r>
              <a:rPr lang="ja-JP" altLang="en-US" sz="3200" dirty="0">
                <a:solidFill>
                  <a:srgbClr val="C00000"/>
                </a:solidFill>
              </a:rPr>
              <a:t>このような製剤は</a:t>
            </a:r>
            <a:r>
              <a:rPr lang="en-US" altLang="ja-JP" sz="3200" dirty="0">
                <a:solidFill>
                  <a:srgbClr val="C00000"/>
                </a:solidFill>
              </a:rPr>
              <a:t>QC</a:t>
            </a:r>
            <a:r>
              <a:rPr lang="ja-JP" altLang="en-US" sz="3200">
                <a:solidFill>
                  <a:srgbClr val="C00000"/>
                </a:solidFill>
              </a:rPr>
              <a:t>の試験でもバラついていた可能性が高い。</a:t>
            </a:r>
            <a:endParaRPr lang="en-US" altLang="ja-JP" sz="3200" dirty="0">
              <a:solidFill>
                <a:srgbClr val="C00000"/>
              </a:solidFill>
            </a:endParaRPr>
          </a:p>
          <a:p>
            <a:pPr marL="0" indent="0">
              <a:buNone/>
            </a:pP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1232</TotalTime>
  <Words>11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販売名：クラリスロマイシンDS10%小児用「日医工」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116</cp:revision>
  <dcterms:created xsi:type="dcterms:W3CDTF">2015-03-05T03:29:01Z</dcterms:created>
  <dcterms:modified xsi:type="dcterms:W3CDTF">2017-11-01T14:36:20Z</dcterms:modified>
</cp:coreProperties>
</file>