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0" d="100"/>
          <a:sy n="40" d="100"/>
        </p:scale>
        <p:origin x="68" y="8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2017/10/20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2017/10/20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664880"/>
          </a:xfrm>
        </p:spPr>
        <p:txBody>
          <a:bodyPr>
            <a:noAutofit/>
          </a:bodyPr>
          <a:lstStyle/>
          <a:p>
            <a:r>
              <a:rPr lang="ja-JP" altLang="en-US" sz="3600" dirty="0">
                <a:sym typeface="Wingdings" panose="05000000000000000000" pitchFamily="2" charset="2"/>
              </a:rPr>
              <a:t>販売名：アレルギン散</a:t>
            </a:r>
            <a:r>
              <a:rPr lang="en-US" altLang="ja-JP" sz="3600" dirty="0">
                <a:sym typeface="Wingdings" panose="05000000000000000000" pitchFamily="2" charset="2"/>
              </a:rPr>
              <a:t>1%</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850232"/>
            <a:ext cx="12191999" cy="6007769"/>
          </a:xfrm>
        </p:spPr>
        <p:txBody>
          <a:bodyPr>
            <a:normAutofit fontScale="92500" lnSpcReduction="20000"/>
          </a:bodyPr>
          <a:lstStyle/>
          <a:p>
            <a:pPr marL="0" indent="0">
              <a:buNone/>
            </a:pPr>
            <a:r>
              <a:rPr lang="ja-JP" altLang="en-US" sz="3200" b="1" dirty="0">
                <a:solidFill>
                  <a:schemeClr val="tx2">
                    <a:lumMod val="50000"/>
                  </a:schemeClr>
                </a:solidFill>
              </a:rPr>
              <a:t>対象ロット　　　出荷数量（箱）　　　出荷時期</a:t>
            </a:r>
          </a:p>
          <a:p>
            <a:pPr marL="0" indent="0">
              <a:buNone/>
            </a:pPr>
            <a:r>
              <a:rPr lang="ja-JP" altLang="en-US" sz="3000" dirty="0"/>
              <a:t>２１　　　　　　約</a:t>
            </a:r>
            <a:r>
              <a:rPr lang="en-US" altLang="ja-JP" sz="3000" dirty="0"/>
              <a:t>42,000</a:t>
            </a:r>
            <a:r>
              <a:rPr lang="ja-JP" altLang="en-US" sz="3000" dirty="0"/>
              <a:t>本（</a:t>
            </a:r>
            <a:r>
              <a:rPr lang="en-US" altLang="ja-JP" sz="3000" dirty="0"/>
              <a:t>185</a:t>
            </a:r>
            <a:r>
              <a:rPr lang="ja-JP" altLang="en-US" sz="3000" dirty="0"/>
              <a:t>ケース）　</a:t>
            </a:r>
            <a:r>
              <a:rPr lang="en-US" altLang="ja-JP" sz="3000" dirty="0"/>
              <a:t>2014</a:t>
            </a:r>
            <a:r>
              <a:rPr lang="ja-JP" altLang="en-US" sz="3000" dirty="0"/>
              <a:t>年９月</a:t>
            </a:r>
            <a:r>
              <a:rPr lang="en-US" altLang="ja-JP" sz="3000" dirty="0"/>
              <a:t>24</a:t>
            </a:r>
            <a:r>
              <a:rPr lang="ja-JP" altLang="en-US" sz="3000" dirty="0"/>
              <a:t>日～</a:t>
            </a:r>
            <a:r>
              <a:rPr lang="en-US" altLang="ja-JP" sz="3000" dirty="0"/>
              <a:t>2017</a:t>
            </a:r>
            <a:r>
              <a:rPr lang="ja-JP" altLang="en-US" sz="3000" dirty="0"/>
              <a:t>年</a:t>
            </a:r>
            <a:r>
              <a:rPr lang="en-US" altLang="ja-JP" sz="3000" dirty="0"/>
              <a:t>10</a:t>
            </a:r>
            <a:r>
              <a:rPr lang="ja-JP" altLang="en-US" sz="3000" dirty="0"/>
              <a:t>月</a:t>
            </a:r>
            <a:r>
              <a:rPr lang="en-US" altLang="ja-JP" sz="3000" dirty="0"/>
              <a:t>17</a:t>
            </a:r>
            <a:r>
              <a:rPr lang="ja-JP" altLang="en-US" sz="3000" dirty="0"/>
              <a:t>日</a:t>
            </a:r>
          </a:p>
          <a:p>
            <a:pPr marL="0" indent="0">
              <a:buNone/>
            </a:pPr>
            <a:r>
              <a:rPr lang="ja-JP" altLang="en-US" sz="3200" b="1" dirty="0">
                <a:solidFill>
                  <a:schemeClr val="accent5">
                    <a:lumMod val="75000"/>
                  </a:schemeClr>
                </a:solidFill>
              </a:rPr>
              <a:t>回収理由　　</a:t>
            </a:r>
            <a:r>
              <a:rPr lang="en-US" altLang="ja-JP" sz="3200" b="1" dirty="0">
                <a:solidFill>
                  <a:schemeClr val="accent5">
                    <a:lumMod val="75000"/>
                  </a:schemeClr>
                </a:solidFill>
              </a:rPr>
              <a:t>2017</a:t>
            </a:r>
            <a:r>
              <a:rPr lang="ja-JP" altLang="en-US" sz="3200" b="1" dirty="0">
                <a:solidFill>
                  <a:schemeClr val="accent5">
                    <a:lumMod val="75000"/>
                  </a:schemeClr>
                </a:solidFill>
              </a:rPr>
              <a:t>年</a:t>
            </a:r>
            <a:r>
              <a:rPr lang="en-US" altLang="ja-JP" sz="3200" b="1" dirty="0">
                <a:solidFill>
                  <a:schemeClr val="accent5">
                    <a:lumMod val="75000"/>
                  </a:schemeClr>
                </a:solidFill>
              </a:rPr>
              <a:t>10</a:t>
            </a:r>
            <a:r>
              <a:rPr lang="ja-JP" altLang="en-US" sz="3200" b="1" dirty="0">
                <a:solidFill>
                  <a:schemeClr val="accent5">
                    <a:lumMod val="75000"/>
                  </a:schemeClr>
                </a:solidFill>
              </a:rPr>
              <a:t>月</a:t>
            </a:r>
            <a:r>
              <a:rPr lang="en-US" altLang="ja-JP" sz="3200" b="1" dirty="0">
                <a:solidFill>
                  <a:schemeClr val="accent5">
                    <a:lumMod val="75000"/>
                  </a:schemeClr>
                </a:solidFill>
              </a:rPr>
              <a:t>19</a:t>
            </a:r>
            <a:r>
              <a:rPr lang="ja-JP" altLang="en-US" sz="3200" b="1" dirty="0">
                <a:solidFill>
                  <a:schemeClr val="accent5">
                    <a:lumMod val="75000"/>
                  </a:schemeClr>
                </a:solidFill>
              </a:rPr>
              <a:t>日（回収着手日）</a:t>
            </a:r>
          </a:p>
          <a:p>
            <a:pPr marL="0" indent="0">
              <a:buNone/>
            </a:pPr>
            <a:r>
              <a:rPr lang="ja-JP" altLang="en-US" sz="3200" dirty="0"/>
              <a:t>アレルギン散１％（日局　クロルフェニラミンマレイン酸塩散）について日局に規定されている試験の一部が実施されないまま出荷されたことが判明したため。</a:t>
            </a:r>
          </a:p>
          <a:p>
            <a:pPr marL="0" indent="0">
              <a:buNone/>
            </a:pPr>
            <a:r>
              <a:rPr lang="ja-JP" altLang="en-US" sz="3200" dirty="0">
                <a:solidFill>
                  <a:schemeClr val="accent5">
                    <a:lumMod val="75000"/>
                  </a:schemeClr>
                </a:solidFill>
              </a:rPr>
              <a:t>危惧される具体的な健康被害</a:t>
            </a:r>
          </a:p>
          <a:p>
            <a:pPr marL="0" indent="0">
              <a:buNone/>
            </a:pPr>
            <a:r>
              <a:rPr lang="ja-JP" altLang="en-US" sz="3200" dirty="0"/>
              <a:t>回収対象ロットの参考品について未実施の試験を実施し、規格に適合していることを確認しましたので、回収対象ロットの品質、有効性、安全性に問題なく、重篤な有害事象が発生する恐れはないと考えております。</a:t>
            </a:r>
            <a:endParaRPr lang="en-US" altLang="ja-JP" sz="3200" dirty="0"/>
          </a:p>
          <a:p>
            <a:pPr marL="0" indent="0">
              <a:buNone/>
            </a:pPr>
            <a:r>
              <a:rPr lang="ja-JP" altLang="en-US" sz="3200" dirty="0"/>
              <a:t>⇒</a:t>
            </a:r>
            <a:endParaRPr lang="en-US" altLang="ja-JP" sz="3200" dirty="0"/>
          </a:p>
          <a:p>
            <a:pPr marL="0" indent="0">
              <a:buNone/>
            </a:pPr>
            <a:r>
              <a:rPr lang="ja-JP" altLang="en-US" sz="3200" dirty="0">
                <a:solidFill>
                  <a:srgbClr val="C00000"/>
                </a:solidFill>
              </a:rPr>
              <a:t>試験して問題ない製品をなぜ回収させる必要があるのでしょうか？</a:t>
            </a:r>
            <a:endParaRPr lang="en-US" altLang="ja-JP" sz="3200">
              <a:solidFill>
                <a:srgbClr val="C00000"/>
              </a:solidFill>
            </a:endParaRPr>
          </a:p>
          <a:p>
            <a:pPr marL="0" indent="0">
              <a:buNone/>
            </a:pPr>
            <a:r>
              <a:rPr lang="ja-JP" altLang="en-US" sz="3200">
                <a:solidFill>
                  <a:srgbClr val="C00000"/>
                </a:solidFill>
              </a:rPr>
              <a:t>中国産</a:t>
            </a:r>
            <a:r>
              <a:rPr lang="ja-JP" altLang="en-US" sz="3200" dirty="0">
                <a:solidFill>
                  <a:srgbClr val="C00000"/>
                </a:solidFill>
              </a:rPr>
              <a:t>アセトアミノフェンは試験して合格とのことでその原薬を使った製品は回収させませんでした。</a:t>
            </a:r>
            <a:r>
              <a:rPr lang="en-US" altLang="ja-JP" sz="3200" dirty="0">
                <a:solidFill>
                  <a:srgbClr val="C00000"/>
                </a:solidFill>
              </a:rPr>
              <a:t>GMP</a:t>
            </a:r>
            <a:r>
              <a:rPr lang="ja-JP" altLang="en-US" sz="3200" dirty="0">
                <a:solidFill>
                  <a:srgbClr val="C00000"/>
                </a:solidFill>
              </a:rPr>
              <a:t>で製造されていない原薬（</a:t>
            </a:r>
            <a:r>
              <a:rPr lang="en-US" altLang="ja-JP" sz="3200" dirty="0">
                <a:solidFill>
                  <a:srgbClr val="C00000"/>
                </a:solidFill>
              </a:rPr>
              <a:t>GMP</a:t>
            </a:r>
            <a:r>
              <a:rPr lang="ja-JP" altLang="en-US" sz="3200" dirty="0">
                <a:solidFill>
                  <a:srgbClr val="C00000"/>
                </a:solidFill>
              </a:rPr>
              <a:t>違反）、製造販売承認書違反などそちらの方が重大です。今回は</a:t>
            </a:r>
            <a:r>
              <a:rPr lang="en-US" altLang="ja-JP" sz="3200" dirty="0">
                <a:solidFill>
                  <a:srgbClr val="C00000"/>
                </a:solidFill>
              </a:rPr>
              <a:t>GMP</a:t>
            </a:r>
            <a:r>
              <a:rPr lang="ja-JP" altLang="en-US" sz="3200" dirty="0">
                <a:solidFill>
                  <a:srgbClr val="C00000"/>
                </a:solidFill>
              </a:rPr>
              <a:t>の不備です。</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1220</TotalTime>
  <Words>7</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販売名：アレルギン散1%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115</cp:revision>
  <dcterms:created xsi:type="dcterms:W3CDTF">2015-03-05T03:29:01Z</dcterms:created>
  <dcterms:modified xsi:type="dcterms:W3CDTF">2017-10-20T01:59:10Z</dcterms:modified>
</cp:coreProperties>
</file>