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795" autoAdjust="0"/>
    <p:restoredTop sz="94660"/>
  </p:normalViewPr>
  <p:slideViewPr>
    <p:cSldViewPr snapToGrid="0">
      <p:cViewPr varScale="1">
        <p:scale>
          <a:sx n="40" d="100"/>
          <a:sy n="40" d="100"/>
        </p:scale>
        <p:origin x="60" y="8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2017/8/31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02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2017/8/31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1545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2017/8/31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5010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2017/8/31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0108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2017/8/31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7154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2017/8/31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1477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2017/8/31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3052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2017/8/31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626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2017/8/31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9222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2017/8/31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8745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2017/8/31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0340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80F89-0C79-46CA-8AFD-984C7606A5F9}" type="datetimeFigureOut">
              <a:rPr kumimoji="1" lang="ja-JP" altLang="en-US" smtClean="0"/>
              <a:t>2017/8/31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7079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185352"/>
            <a:ext cx="12192000" cy="969680"/>
          </a:xfrm>
        </p:spPr>
        <p:txBody>
          <a:bodyPr>
            <a:noAutofit/>
          </a:bodyPr>
          <a:lstStyle/>
          <a:p>
            <a:r>
              <a:rPr lang="ja-JP" altLang="en-US" sz="3600" dirty="0">
                <a:sym typeface="Wingdings" panose="05000000000000000000" pitchFamily="2" charset="2"/>
              </a:rPr>
              <a:t>販売名：</a:t>
            </a:r>
            <a:r>
              <a:rPr lang="en-US" altLang="ja-JP" sz="3600" dirty="0">
                <a:sym typeface="Wingdings" panose="05000000000000000000" pitchFamily="2" charset="2"/>
              </a:rPr>
              <a:t>(1)</a:t>
            </a:r>
            <a:r>
              <a:rPr lang="ja-JP" altLang="en-US" sz="3600" dirty="0">
                <a:sym typeface="Wingdings" panose="05000000000000000000" pitchFamily="2" charset="2"/>
              </a:rPr>
              <a:t>トランデート錠</a:t>
            </a:r>
            <a:r>
              <a:rPr lang="en-US" altLang="ja-JP" sz="3600" dirty="0">
                <a:sym typeface="Wingdings" panose="05000000000000000000" pitchFamily="2" charset="2"/>
              </a:rPr>
              <a:t>50mg</a:t>
            </a:r>
            <a:br>
              <a:rPr lang="en-US" altLang="ja-JP" sz="3600" dirty="0">
                <a:sym typeface="Wingdings" panose="05000000000000000000" pitchFamily="2" charset="2"/>
              </a:rPr>
            </a:br>
            <a:r>
              <a:rPr lang="ja-JP" altLang="en-US" sz="3600" dirty="0">
                <a:sym typeface="Wingdings" panose="05000000000000000000" pitchFamily="2" charset="2"/>
              </a:rPr>
              <a:t>　　　　　</a:t>
            </a:r>
            <a:r>
              <a:rPr lang="en-US" altLang="ja-JP" sz="3600" dirty="0">
                <a:sym typeface="Wingdings" panose="05000000000000000000" pitchFamily="2" charset="2"/>
              </a:rPr>
              <a:t>(2)</a:t>
            </a:r>
            <a:r>
              <a:rPr lang="ja-JP" altLang="en-US" sz="3600" dirty="0">
                <a:sym typeface="Wingdings" panose="05000000000000000000" pitchFamily="2" charset="2"/>
              </a:rPr>
              <a:t>トランデート錠</a:t>
            </a:r>
            <a:r>
              <a:rPr lang="en-US" altLang="ja-JP" sz="3600" dirty="0">
                <a:sym typeface="Wingdings" panose="05000000000000000000" pitchFamily="2" charset="2"/>
              </a:rPr>
              <a:t>100mg</a:t>
            </a:r>
            <a:r>
              <a:rPr lang="ja-JP" altLang="en-US" sz="3600" dirty="0">
                <a:sym typeface="Wingdings" panose="05000000000000000000" pitchFamily="2" charset="2"/>
              </a:rPr>
              <a:t>　　　　　</a:t>
            </a:r>
            <a:r>
              <a:rPr lang="ja-JP" altLang="en-US" sz="3600" dirty="0">
                <a:solidFill>
                  <a:srgbClr val="C00000"/>
                </a:solidFill>
              </a:rPr>
              <a:t>製品回収</a:t>
            </a:r>
            <a:endParaRPr kumimoji="1" lang="ja-JP" altLang="en-US" sz="3600" dirty="0">
              <a:solidFill>
                <a:srgbClr val="C0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1379621"/>
            <a:ext cx="12191999" cy="54783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3200" b="1" dirty="0">
                <a:solidFill>
                  <a:schemeClr val="tx2">
                    <a:lumMod val="50000"/>
                  </a:schemeClr>
                </a:solidFill>
              </a:rPr>
              <a:t>対象ロット　　　出荷数量（箱）　　　出荷時期</a:t>
            </a:r>
          </a:p>
          <a:p>
            <a:pPr marL="0" indent="0">
              <a:buNone/>
            </a:pPr>
            <a:r>
              <a:rPr lang="ja-JP" altLang="en-US" dirty="0"/>
              <a:t>５ロット</a:t>
            </a:r>
            <a:r>
              <a:rPr lang="zh-TW" altLang="en-US" dirty="0"/>
              <a:t>　　　　　　 </a:t>
            </a:r>
            <a:r>
              <a:rPr lang="ja-JP" altLang="en-US" dirty="0"/>
              <a:t>２</a:t>
            </a:r>
            <a:r>
              <a:rPr lang="en-US" altLang="ja-JP" dirty="0"/>
              <a:t>,</a:t>
            </a:r>
            <a:r>
              <a:rPr lang="ja-JP" altLang="en-US" dirty="0"/>
              <a:t>７６６</a:t>
            </a:r>
            <a:r>
              <a:rPr lang="zh-TW" altLang="en-US" dirty="0"/>
              <a:t>箱　　　</a:t>
            </a:r>
            <a:r>
              <a:rPr lang="ja-JP" altLang="en-US" dirty="0"/>
              <a:t>平成</a:t>
            </a:r>
            <a:r>
              <a:rPr lang="en-US" altLang="ja-JP" dirty="0"/>
              <a:t>27</a:t>
            </a:r>
            <a:r>
              <a:rPr lang="ja-JP" altLang="en-US" dirty="0"/>
              <a:t>年</a:t>
            </a:r>
            <a:r>
              <a:rPr lang="en-US" altLang="ja-JP" dirty="0"/>
              <a:t>11</a:t>
            </a:r>
            <a:r>
              <a:rPr lang="ja-JP" altLang="en-US" dirty="0"/>
              <a:t>月４日</a:t>
            </a:r>
            <a:r>
              <a:rPr lang="zh-TW" altLang="en-US" dirty="0"/>
              <a:t>～</a:t>
            </a:r>
            <a:r>
              <a:rPr lang="ja-JP" altLang="en-US" dirty="0"/>
              <a:t>平成</a:t>
            </a:r>
            <a:r>
              <a:rPr lang="en-US" altLang="ja-JP" dirty="0"/>
              <a:t>28</a:t>
            </a:r>
            <a:r>
              <a:rPr lang="ja-JP" altLang="en-US" dirty="0"/>
              <a:t>年</a:t>
            </a:r>
            <a:r>
              <a:rPr lang="en-US" altLang="ja-JP" dirty="0"/>
              <a:t>11</a:t>
            </a:r>
            <a:r>
              <a:rPr lang="ja-JP" altLang="en-US" dirty="0"/>
              <a:t>月</a:t>
            </a:r>
            <a:r>
              <a:rPr lang="en-US" altLang="ja-JP" dirty="0"/>
              <a:t>18</a:t>
            </a:r>
            <a:r>
              <a:rPr lang="ja-JP" altLang="en-US" dirty="0"/>
              <a:t>日</a:t>
            </a:r>
            <a:endParaRPr lang="zh-TW" altLang="en-US" dirty="0"/>
          </a:p>
          <a:p>
            <a:pPr marL="0" indent="0">
              <a:buNone/>
            </a:pPr>
            <a:r>
              <a:rPr lang="ja-JP" altLang="en-US" sz="3200" b="1" dirty="0">
                <a:solidFill>
                  <a:schemeClr val="tx2">
                    <a:lumMod val="50000"/>
                  </a:schemeClr>
                </a:solidFill>
              </a:rPr>
              <a:t>回収理由　　平成</a:t>
            </a:r>
            <a:r>
              <a:rPr lang="en-US" altLang="ja-JP" sz="3200" b="1" dirty="0">
                <a:solidFill>
                  <a:schemeClr val="tx2">
                    <a:lumMod val="50000"/>
                  </a:schemeClr>
                </a:solidFill>
              </a:rPr>
              <a:t>29</a:t>
            </a:r>
            <a:r>
              <a:rPr lang="ja-JP" altLang="en-US" sz="3200" b="1" dirty="0">
                <a:solidFill>
                  <a:schemeClr val="tx2">
                    <a:lumMod val="50000"/>
                  </a:schemeClr>
                </a:solidFill>
              </a:rPr>
              <a:t>年６月</a:t>
            </a:r>
            <a:r>
              <a:rPr lang="en-US" altLang="ja-JP" sz="3200" b="1" dirty="0">
                <a:solidFill>
                  <a:schemeClr val="tx2">
                    <a:lumMod val="50000"/>
                  </a:schemeClr>
                </a:solidFill>
              </a:rPr>
              <a:t>20</a:t>
            </a:r>
            <a:r>
              <a:rPr lang="ja-JP" altLang="en-US" sz="3200" b="1" dirty="0">
                <a:solidFill>
                  <a:schemeClr val="tx2">
                    <a:lumMod val="50000"/>
                  </a:schemeClr>
                </a:solidFill>
              </a:rPr>
              <a:t>日</a:t>
            </a:r>
          </a:p>
          <a:p>
            <a:pPr marL="0" indent="0">
              <a:buNone/>
            </a:pPr>
            <a:r>
              <a:rPr lang="ja-JP" altLang="en-US" sz="3200" dirty="0"/>
              <a:t>弊社が製造販売を行うトランデート錠</a:t>
            </a:r>
            <a:r>
              <a:rPr lang="en-US" altLang="ja-JP" sz="3200" dirty="0"/>
              <a:t>50mg</a:t>
            </a:r>
            <a:r>
              <a:rPr lang="ja-JP" altLang="en-US" sz="3200" dirty="0" err="1"/>
              <a:t>、</a:t>
            </a:r>
            <a:r>
              <a:rPr lang="ja-JP" altLang="en-US" sz="3200" dirty="0"/>
              <a:t>同</a:t>
            </a:r>
            <a:r>
              <a:rPr lang="en-US" altLang="ja-JP" sz="3200" dirty="0"/>
              <a:t>100mg</a:t>
            </a:r>
            <a:r>
              <a:rPr lang="ja-JP" altLang="en-US" sz="3200" dirty="0"/>
              <a:t>の添付文書、ボトルラベル及び個装箱（</a:t>
            </a:r>
            <a:r>
              <a:rPr lang="en-US" altLang="ja-JP" sz="3200" dirty="0"/>
              <a:t>500</a:t>
            </a:r>
            <a:r>
              <a:rPr lang="ja-JP" altLang="en-US" sz="3200" dirty="0"/>
              <a:t>錠包装品）、添付文書及び個装箱（</a:t>
            </a:r>
            <a:r>
              <a:rPr lang="en-US" altLang="ja-JP" sz="3200" dirty="0"/>
              <a:t>PTP1000</a:t>
            </a:r>
            <a:r>
              <a:rPr lang="ja-JP" altLang="en-US" sz="3200" dirty="0"/>
              <a:t>錠包装品）に日本薬局方に収載された貯法である気密容器ではなく、密閉容器と記載されているため、該当する製品を自主回収いたします。</a:t>
            </a:r>
          </a:p>
          <a:p>
            <a:pPr marL="0" indent="0">
              <a:buNone/>
            </a:pPr>
            <a:r>
              <a:rPr lang="ja-JP" altLang="en-US" sz="3200" dirty="0"/>
              <a:t>⇒</a:t>
            </a:r>
            <a:endParaRPr lang="en-US" altLang="ja-JP" sz="3200" dirty="0"/>
          </a:p>
          <a:p>
            <a:pPr marL="0" indent="0">
              <a:buNone/>
            </a:pPr>
            <a:r>
              <a:rPr lang="ja-JP" altLang="en-US" sz="3200" dirty="0"/>
              <a:t>日局品に収載された時に、日局の確認をされなかったのか、あるいは最初のミスなのか。</a:t>
            </a:r>
            <a:endParaRPr lang="en-US" altLang="ja-JP" sz="3200" dirty="0"/>
          </a:p>
        </p:txBody>
      </p:sp>
    </p:spTree>
    <p:extLst>
      <p:ext uri="{BB962C8B-B14F-4D97-AF65-F5344CB8AC3E}">
        <p14:creationId xmlns:p14="http://schemas.microsoft.com/office/powerpoint/2010/main" val="2436534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1199</TotalTime>
  <Words>10</Words>
  <Application>Microsoft Office PowerPoint</Application>
  <PresentationFormat>ワイド画面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Ｐゴシック</vt:lpstr>
      <vt:lpstr>新細明體</vt:lpstr>
      <vt:lpstr>Arial</vt:lpstr>
      <vt:lpstr>Calibri</vt:lpstr>
      <vt:lpstr>Calibri Light</vt:lpstr>
      <vt:lpstr>Wingdings</vt:lpstr>
      <vt:lpstr>Office テーマ</vt:lpstr>
      <vt:lpstr>販売名：(1)トランデート錠50mg 　　　　　(2)トランデート錠100mg　　　　　製品回収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一般名： 次硝酸ビスマス　製品回収</dc:title>
  <dc:creator>脇坂盛雄</dc:creator>
  <cp:lastModifiedBy>inoruhinshitu@outlook.jp</cp:lastModifiedBy>
  <cp:revision>110</cp:revision>
  <dcterms:created xsi:type="dcterms:W3CDTF">2015-03-05T03:29:01Z</dcterms:created>
  <dcterms:modified xsi:type="dcterms:W3CDTF">2017-08-31T00:07:24Z</dcterms:modified>
</cp:coreProperties>
</file>