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60" y="8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2017/8/31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5352"/>
            <a:ext cx="12192000" cy="969680"/>
          </a:xfrm>
        </p:spPr>
        <p:txBody>
          <a:bodyPr>
            <a:noAutofit/>
          </a:bodyPr>
          <a:lstStyle/>
          <a:p>
            <a:r>
              <a:rPr lang="ja-JP" altLang="en-US" sz="3600" dirty="0">
                <a:sym typeface="Wingdings" panose="05000000000000000000" pitchFamily="2" charset="2"/>
              </a:rPr>
              <a:t>販売名：</a:t>
            </a:r>
            <a:r>
              <a:rPr lang="en-US" altLang="ja-JP" sz="3600" dirty="0">
                <a:sym typeface="Wingdings" panose="05000000000000000000" pitchFamily="2" charset="2"/>
              </a:rPr>
              <a:t>(1)</a:t>
            </a:r>
            <a:r>
              <a:rPr lang="ja-JP" altLang="en-US" sz="3600" dirty="0">
                <a:sym typeface="Wingdings" panose="05000000000000000000" pitchFamily="2" charset="2"/>
              </a:rPr>
              <a:t>トランデート錠</a:t>
            </a:r>
            <a:r>
              <a:rPr lang="en-US" altLang="ja-JP" sz="3600" dirty="0">
                <a:sym typeface="Wingdings" panose="05000000000000000000" pitchFamily="2" charset="2"/>
              </a:rPr>
              <a:t>50mg</a:t>
            </a:r>
            <a:br>
              <a:rPr lang="en-US" altLang="ja-JP" sz="3600" dirty="0">
                <a:sym typeface="Wingdings" panose="05000000000000000000" pitchFamily="2" charset="2"/>
              </a:rPr>
            </a:br>
            <a:r>
              <a:rPr lang="ja-JP" altLang="en-US" sz="3600" dirty="0">
                <a:sym typeface="Wingdings" panose="05000000000000000000" pitchFamily="2" charset="2"/>
              </a:rPr>
              <a:t>　　　　　</a:t>
            </a:r>
            <a:r>
              <a:rPr lang="en-US" altLang="ja-JP" sz="3600" dirty="0">
                <a:sym typeface="Wingdings" panose="05000000000000000000" pitchFamily="2" charset="2"/>
              </a:rPr>
              <a:t>(2)</a:t>
            </a:r>
            <a:r>
              <a:rPr lang="ja-JP" altLang="en-US" sz="3600" dirty="0">
                <a:sym typeface="Wingdings" panose="05000000000000000000" pitchFamily="2" charset="2"/>
              </a:rPr>
              <a:t>トランデート錠</a:t>
            </a:r>
            <a:r>
              <a:rPr lang="en-US" altLang="ja-JP" sz="3600" dirty="0">
                <a:sym typeface="Wingdings" panose="05000000000000000000" pitchFamily="2" charset="2"/>
              </a:rPr>
              <a:t>100mg</a:t>
            </a:r>
            <a:r>
              <a:rPr lang="ja-JP" altLang="en-US" sz="3600" dirty="0">
                <a:sym typeface="Wingdings" panose="05000000000000000000" pitchFamily="2" charset="2"/>
              </a:rPr>
              <a:t>　　　　　</a:t>
            </a:r>
            <a:r>
              <a:rPr lang="ja-JP" altLang="en-US" sz="3600" dirty="0">
                <a:solidFill>
                  <a:srgbClr val="C00000"/>
                </a:solidFill>
              </a:rPr>
              <a:t>製品回収</a:t>
            </a:r>
            <a:endParaRPr kumimoji="1" lang="ja-JP" altLang="en-US" sz="36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379621"/>
            <a:ext cx="12191999" cy="5478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対象ロット　　　出荷数量（箱）　　　出荷時期</a:t>
            </a:r>
          </a:p>
          <a:p>
            <a:pPr marL="0" indent="0">
              <a:buNone/>
            </a:pPr>
            <a:r>
              <a:rPr lang="ja-JP" altLang="en-US" dirty="0"/>
              <a:t>５ロット</a:t>
            </a:r>
            <a:r>
              <a:rPr lang="zh-TW" altLang="en-US" dirty="0"/>
              <a:t>　　　　　　 </a:t>
            </a:r>
            <a:r>
              <a:rPr lang="ja-JP" altLang="en-US" dirty="0"/>
              <a:t>２</a:t>
            </a:r>
            <a:r>
              <a:rPr lang="en-US" altLang="ja-JP" dirty="0"/>
              <a:t>,</a:t>
            </a:r>
            <a:r>
              <a:rPr lang="ja-JP" altLang="en-US" dirty="0"/>
              <a:t>７６６</a:t>
            </a:r>
            <a:r>
              <a:rPr lang="zh-TW" altLang="en-US" dirty="0"/>
              <a:t>箱　　　</a:t>
            </a:r>
            <a:r>
              <a:rPr lang="ja-JP" altLang="en-US" dirty="0"/>
              <a:t>平成</a:t>
            </a:r>
            <a:r>
              <a:rPr lang="en-US" altLang="ja-JP" dirty="0"/>
              <a:t>27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月４日</a:t>
            </a:r>
            <a:r>
              <a:rPr lang="zh-TW" altLang="en-US" dirty="0"/>
              <a:t>～</a:t>
            </a:r>
            <a:r>
              <a:rPr lang="ja-JP" altLang="en-US" dirty="0"/>
              <a:t>平成</a:t>
            </a:r>
            <a:r>
              <a:rPr lang="en-US" altLang="ja-JP" dirty="0"/>
              <a:t>28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18</a:t>
            </a:r>
            <a:r>
              <a:rPr lang="ja-JP" altLang="en-US" dirty="0"/>
              <a:t>日</a:t>
            </a:r>
            <a:endParaRPr lang="zh-TW" altLang="en-US" dirty="0"/>
          </a:p>
          <a:p>
            <a:pPr marL="0" indent="0">
              <a:buNone/>
            </a:pP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回収理由　　平成</a:t>
            </a:r>
            <a:r>
              <a:rPr lang="en-US" altLang="ja-JP" sz="3200" b="1" dirty="0">
                <a:solidFill>
                  <a:schemeClr val="tx2">
                    <a:lumMod val="50000"/>
                  </a:schemeClr>
                </a:solidFill>
              </a:rPr>
              <a:t>29</a:t>
            </a: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年６月</a:t>
            </a:r>
            <a:r>
              <a:rPr lang="en-US" altLang="ja-JP" sz="3200" b="1" dirty="0">
                <a:solidFill>
                  <a:schemeClr val="tx2">
                    <a:lumMod val="50000"/>
                  </a:schemeClr>
                </a:solidFill>
              </a:rPr>
              <a:t>20</a:t>
            </a: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日</a:t>
            </a:r>
          </a:p>
          <a:p>
            <a:pPr marL="0" indent="0">
              <a:buNone/>
            </a:pPr>
            <a:r>
              <a:rPr lang="ja-JP" altLang="en-US" sz="3200" dirty="0"/>
              <a:t>弊社が製造販売を行うトランデート錠</a:t>
            </a:r>
            <a:r>
              <a:rPr lang="en-US" altLang="ja-JP" sz="3200" dirty="0"/>
              <a:t>50mg</a:t>
            </a:r>
            <a:r>
              <a:rPr lang="ja-JP" altLang="en-US" sz="3200" dirty="0" err="1"/>
              <a:t>、</a:t>
            </a:r>
            <a:r>
              <a:rPr lang="ja-JP" altLang="en-US" sz="3200" dirty="0"/>
              <a:t>同</a:t>
            </a:r>
            <a:r>
              <a:rPr lang="en-US" altLang="ja-JP" sz="3200" dirty="0"/>
              <a:t>100mg</a:t>
            </a:r>
            <a:r>
              <a:rPr lang="ja-JP" altLang="en-US" sz="3200" dirty="0"/>
              <a:t>の添付文書、ボトルラベル及び個装箱（</a:t>
            </a:r>
            <a:r>
              <a:rPr lang="en-US" altLang="ja-JP" sz="3200" dirty="0"/>
              <a:t>500</a:t>
            </a:r>
            <a:r>
              <a:rPr lang="ja-JP" altLang="en-US" sz="3200" dirty="0"/>
              <a:t>錠包装品）、添付文書及び個装箱（</a:t>
            </a:r>
            <a:r>
              <a:rPr lang="en-US" altLang="ja-JP" sz="3200" dirty="0"/>
              <a:t>PTP1000</a:t>
            </a:r>
            <a:r>
              <a:rPr lang="ja-JP" altLang="en-US" sz="3200" dirty="0"/>
              <a:t>錠包装品）に日本薬局方に収載された貯法である気密容器ではなく、密閉容器と記載されているため、該当する製品を自主回収いたします。</a:t>
            </a:r>
          </a:p>
          <a:p>
            <a:pPr marL="0" indent="0">
              <a:buNone/>
            </a:pPr>
            <a:r>
              <a:rPr lang="ja-JP" altLang="en-US" sz="3200" dirty="0"/>
              <a:t>⇒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日局品に収載された時に、日局の確認をされなかったのか、あるいは最初のミスなのか。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10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新細明體</vt:lpstr>
      <vt:lpstr>Arial</vt:lpstr>
      <vt:lpstr>Calibri</vt:lpstr>
      <vt:lpstr>Calibri Light</vt:lpstr>
      <vt:lpstr>Wingdings</vt:lpstr>
      <vt:lpstr>Office テーマ</vt:lpstr>
      <vt:lpstr>販売名：(1)トランデート錠50mg 　　　　　(2)トランデート錠100mg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inoruhinshitu@outlook.jp</cp:lastModifiedBy>
  <cp:revision>110</cp:revision>
  <dcterms:created xsi:type="dcterms:W3CDTF">2015-03-05T03:29:01Z</dcterms:created>
  <dcterms:modified xsi:type="dcterms:W3CDTF">2017-08-31T00:07:24Z</dcterms:modified>
</cp:coreProperties>
</file>