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53" d="100"/>
          <a:sy n="53" d="100"/>
        </p:scale>
        <p:origin x="64" y="5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2017/8/28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2017/8/28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2017/8/28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2017/8/28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5352"/>
            <a:ext cx="12192000" cy="709170"/>
          </a:xfrm>
        </p:spPr>
        <p:txBody>
          <a:bodyPr>
            <a:normAutofit/>
          </a:bodyPr>
          <a:lstStyle/>
          <a:p>
            <a:r>
              <a:rPr lang="ja-JP" altLang="en-US" sz="3200" dirty="0">
                <a:sym typeface="Wingdings" panose="05000000000000000000" pitchFamily="2" charset="2"/>
              </a:rPr>
              <a:t>販売名：フェノフィブラートカプセル</a:t>
            </a:r>
            <a:r>
              <a:rPr lang="en-US" altLang="ja-JP" sz="3200" dirty="0">
                <a:sym typeface="Wingdings" panose="05000000000000000000" pitchFamily="2" charset="2"/>
              </a:rPr>
              <a:t>100</a:t>
            </a:r>
            <a:r>
              <a:rPr lang="ja-JP" altLang="en-US" sz="3200" dirty="0">
                <a:sym typeface="Wingdings" panose="05000000000000000000" pitchFamily="2" charset="2"/>
              </a:rPr>
              <a:t>ｍｇ「</a:t>
            </a:r>
            <a:r>
              <a:rPr lang="en-US" altLang="ja-JP" sz="3200" dirty="0">
                <a:sym typeface="Wingdings" panose="05000000000000000000" pitchFamily="2" charset="2"/>
              </a:rPr>
              <a:t>KTB</a:t>
            </a:r>
            <a:r>
              <a:rPr lang="ja-JP" altLang="en-US" sz="3200" dirty="0">
                <a:sym typeface="Wingdings" panose="05000000000000000000" pitchFamily="2" charset="2"/>
              </a:rPr>
              <a:t>」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991518"/>
            <a:ext cx="12191999" cy="5866483"/>
          </a:xfrm>
        </p:spPr>
        <p:txBody>
          <a:bodyPr>
            <a:normAutofit/>
          </a:bodyPr>
          <a:lstStyle/>
          <a:p>
            <a:pPr marL="0" indent="0">
              <a:buNone/>
            </a:pPr>
            <a:r>
              <a:rPr lang="ja-JP" altLang="en-US" sz="3600" b="1" dirty="0">
                <a:solidFill>
                  <a:schemeClr val="tx2">
                    <a:lumMod val="50000"/>
                  </a:schemeClr>
                </a:solidFill>
              </a:rPr>
              <a:t>対象ロット　　　出荷数量（箱）　　　出荷時期</a:t>
            </a:r>
          </a:p>
          <a:p>
            <a:pPr marL="0" indent="0">
              <a:buNone/>
            </a:pPr>
            <a:r>
              <a:rPr lang="en-US" altLang="zh-TW" dirty="0"/>
              <a:t>G12U2</a:t>
            </a:r>
            <a:r>
              <a:rPr lang="zh-TW" altLang="en-US" dirty="0"/>
              <a:t>　　　　　　 </a:t>
            </a:r>
            <a:r>
              <a:rPr lang="en-US" altLang="zh-TW" dirty="0"/>
              <a:t>30</a:t>
            </a:r>
            <a:r>
              <a:rPr lang="zh-TW" altLang="en-US" dirty="0"/>
              <a:t>箱　　　　　平成</a:t>
            </a:r>
            <a:r>
              <a:rPr lang="en-US" altLang="zh-TW" dirty="0"/>
              <a:t>29</a:t>
            </a:r>
            <a:r>
              <a:rPr lang="zh-TW" altLang="en-US" dirty="0"/>
              <a:t>年</a:t>
            </a:r>
            <a:r>
              <a:rPr lang="en-US" altLang="zh-TW" dirty="0"/>
              <a:t>7</a:t>
            </a:r>
            <a:r>
              <a:rPr lang="zh-TW" altLang="en-US" dirty="0"/>
              <a:t>月</a:t>
            </a:r>
            <a:r>
              <a:rPr lang="en-US" altLang="zh-TW" dirty="0"/>
              <a:t>27</a:t>
            </a:r>
            <a:r>
              <a:rPr lang="zh-TW" altLang="en-US" dirty="0"/>
              <a:t>日～平成</a:t>
            </a:r>
            <a:r>
              <a:rPr lang="en-US" altLang="zh-TW" dirty="0"/>
              <a:t>29</a:t>
            </a:r>
            <a:r>
              <a:rPr lang="zh-TW" altLang="en-US" dirty="0"/>
              <a:t>年</a:t>
            </a:r>
            <a:r>
              <a:rPr lang="en-US" altLang="zh-TW" dirty="0"/>
              <a:t>8</a:t>
            </a:r>
            <a:r>
              <a:rPr lang="zh-TW" altLang="en-US" dirty="0"/>
              <a:t>月</a:t>
            </a:r>
            <a:r>
              <a:rPr lang="en-US" altLang="zh-TW" dirty="0"/>
              <a:t>1</a:t>
            </a:r>
            <a:r>
              <a:rPr lang="zh-TW" altLang="en-US" dirty="0"/>
              <a:t>日</a:t>
            </a:r>
          </a:p>
          <a:p>
            <a:pPr marL="0" indent="0">
              <a:buNone/>
            </a:pPr>
            <a:r>
              <a:rPr lang="ja-JP" altLang="en-US" sz="3200" b="1" dirty="0">
                <a:solidFill>
                  <a:schemeClr val="tx2">
                    <a:lumMod val="50000"/>
                  </a:schemeClr>
                </a:solidFill>
              </a:rPr>
              <a:t>回収理由　　平成</a:t>
            </a:r>
            <a:r>
              <a:rPr lang="en-US" altLang="ja-JP" sz="3200" b="1" dirty="0">
                <a:solidFill>
                  <a:schemeClr val="tx2">
                    <a:lumMod val="50000"/>
                  </a:schemeClr>
                </a:solidFill>
              </a:rPr>
              <a:t>29</a:t>
            </a:r>
            <a:r>
              <a:rPr lang="ja-JP" altLang="en-US" sz="3200" b="1" dirty="0">
                <a:solidFill>
                  <a:schemeClr val="tx2">
                    <a:lumMod val="50000"/>
                  </a:schemeClr>
                </a:solidFill>
              </a:rPr>
              <a:t>年</a:t>
            </a:r>
            <a:r>
              <a:rPr lang="en-US" altLang="ja-JP" sz="3200" b="1" dirty="0">
                <a:solidFill>
                  <a:schemeClr val="tx2">
                    <a:lumMod val="50000"/>
                  </a:schemeClr>
                </a:solidFill>
              </a:rPr>
              <a:t>8</a:t>
            </a:r>
            <a:r>
              <a:rPr lang="ja-JP" altLang="en-US" sz="3200" b="1" dirty="0">
                <a:solidFill>
                  <a:schemeClr val="tx2">
                    <a:lumMod val="50000"/>
                  </a:schemeClr>
                </a:solidFill>
              </a:rPr>
              <a:t>月</a:t>
            </a:r>
            <a:r>
              <a:rPr lang="en-US" altLang="ja-JP" sz="3200" b="1" dirty="0">
                <a:solidFill>
                  <a:schemeClr val="tx2">
                    <a:lumMod val="50000"/>
                  </a:schemeClr>
                </a:solidFill>
              </a:rPr>
              <a:t>25</a:t>
            </a:r>
            <a:r>
              <a:rPr lang="ja-JP" altLang="en-US" sz="3200" b="1" dirty="0">
                <a:solidFill>
                  <a:schemeClr val="tx2">
                    <a:lumMod val="50000"/>
                  </a:schemeClr>
                </a:solidFill>
              </a:rPr>
              <a:t>日</a:t>
            </a:r>
          </a:p>
          <a:p>
            <a:pPr marL="0" indent="0">
              <a:buNone/>
            </a:pPr>
            <a:r>
              <a:rPr lang="ja-JP" altLang="en-US" sz="3200" dirty="0"/>
              <a:t>当該製品に異なる製品（モサプリドクエン酸塩錠</a:t>
            </a:r>
            <a:r>
              <a:rPr lang="en-US" altLang="ja-JP" sz="3200" dirty="0"/>
              <a:t>2.5</a:t>
            </a:r>
            <a:r>
              <a:rPr lang="ja-JP" altLang="en-US" sz="3200" dirty="0"/>
              <a:t>ｍｇ・</a:t>
            </a:r>
            <a:r>
              <a:rPr lang="en-US" altLang="ja-JP" sz="3200" dirty="0"/>
              <a:t>5</a:t>
            </a:r>
            <a:r>
              <a:rPr lang="ja-JP" altLang="en-US" sz="3200" dirty="0"/>
              <a:t>ｍｇ）の添付文書が誤って入っていたとの情報が医療機関よりありました。モサプリドクエン酸塩錠の製品はフェノフィブラートカプセルの手作業による包装前に、同一のテーブルで包装していたものです。同様の報告が複数あったことより、同様な製品が他に存在する可能性が否定できないため、自主回収することと致しました。</a:t>
            </a:r>
            <a:endParaRPr lang="en-US" altLang="ja-JP" sz="3200" dirty="0"/>
          </a:p>
          <a:p>
            <a:pPr marL="0" indent="0">
              <a:buNone/>
            </a:pPr>
            <a:r>
              <a:rPr lang="ja-JP" altLang="en-US" sz="3200"/>
              <a:t>⇒ラインクリアランス、計数管理が出来ていなかったということでしょうか？計数管理も２製品が出来ていなかったことになります。</a:t>
            </a:r>
            <a:endParaRPr lang="en-US" altLang="ja-JP" sz="3200"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1184</TotalTime>
  <Words>10</Words>
  <Application>Microsoft Office PowerPoint</Application>
  <PresentationFormat>ワイド画面</PresentationFormat>
  <Paragraphs>6</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新細明體</vt:lpstr>
      <vt:lpstr>Arial</vt:lpstr>
      <vt:lpstr>Calibri</vt:lpstr>
      <vt:lpstr>Calibri Light</vt:lpstr>
      <vt:lpstr>Wingdings</vt:lpstr>
      <vt:lpstr>Office テーマ</vt:lpstr>
      <vt:lpstr>販売名：フェノフィブラートカプセル100ｍｇ「KTB」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inoruhinshitu@outlook.jp</cp:lastModifiedBy>
  <cp:revision>107</cp:revision>
  <dcterms:created xsi:type="dcterms:W3CDTF">2015-03-05T03:29:01Z</dcterms:created>
  <dcterms:modified xsi:type="dcterms:W3CDTF">2017-08-28T10:57:36Z</dcterms:modified>
</cp:coreProperties>
</file>