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7" d="100"/>
          <a:sy n="37" d="100"/>
        </p:scale>
        <p:origin x="36" y="8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2017/7/5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2017/7/5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2017/7/5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2017/7/5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2017/7/5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2017/7/5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販売名：ファモチジン</a:t>
            </a:r>
            <a:r>
              <a:rPr lang="en-US" altLang="ja-JP" sz="3200" dirty="0">
                <a:sym typeface="Wingdings" panose="05000000000000000000" pitchFamily="2" charset="2"/>
              </a:rPr>
              <a:t>D</a:t>
            </a:r>
            <a:r>
              <a:rPr lang="ja-JP" altLang="en-US" sz="3200" dirty="0">
                <a:sym typeface="Wingdings" panose="05000000000000000000" pitchFamily="2" charset="2"/>
              </a:rPr>
              <a:t>錠</a:t>
            </a:r>
            <a:r>
              <a:rPr lang="en-US" altLang="ja-JP" sz="3200" dirty="0">
                <a:sym typeface="Wingdings" panose="05000000000000000000" pitchFamily="2" charset="2"/>
              </a:rPr>
              <a:t>20mg</a:t>
            </a:r>
            <a:r>
              <a:rPr lang="ja-JP" altLang="en-US" sz="3200" dirty="0">
                <a:sym typeface="Wingdings" panose="05000000000000000000" pitchFamily="2" charset="2"/>
              </a:rPr>
              <a:t>「日医工」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lnSpcReduction="10000"/>
          </a:bodyPr>
          <a:lstStyle/>
          <a:p>
            <a:pPr marL="0" indent="0">
              <a:buNone/>
            </a:pPr>
            <a:r>
              <a:rPr lang="ja-JP" altLang="en-US" sz="3600" b="1" dirty="0">
                <a:solidFill>
                  <a:schemeClr val="tx2">
                    <a:lumMod val="50000"/>
                  </a:schemeClr>
                </a:solidFill>
              </a:rPr>
              <a:t>対象ロット　　　出荷数量（箱）　　　　　出荷時期</a:t>
            </a:r>
          </a:p>
          <a:p>
            <a:pPr marL="0" indent="0">
              <a:buNone/>
            </a:pPr>
            <a:r>
              <a:rPr lang="en-US" altLang="ja-JP" dirty="0"/>
              <a:t>10×10×5</a:t>
            </a:r>
            <a:r>
              <a:rPr lang="ja-JP" altLang="en-US" dirty="0"/>
              <a:t>（</a:t>
            </a:r>
            <a:r>
              <a:rPr lang="en-US" altLang="ja-JP" dirty="0"/>
              <a:t>PTP</a:t>
            </a:r>
            <a:r>
              <a:rPr lang="ja-JP" altLang="en-US" dirty="0"/>
              <a:t>）　</a:t>
            </a:r>
            <a:r>
              <a:rPr lang="en-US" altLang="ja-JP" dirty="0"/>
              <a:t>LG0801</a:t>
            </a:r>
            <a:r>
              <a:rPr lang="ja-JP" altLang="en-US" dirty="0"/>
              <a:t>　　　</a:t>
            </a:r>
            <a:r>
              <a:rPr lang="en-US" altLang="ja-JP" dirty="0"/>
              <a:t>1,817</a:t>
            </a:r>
            <a:r>
              <a:rPr lang="ja-JP" altLang="en-US" dirty="0"/>
              <a:t>　　　 平成</a:t>
            </a:r>
            <a:r>
              <a:rPr lang="en-US" altLang="ja-JP" dirty="0"/>
              <a:t>29</a:t>
            </a:r>
            <a:r>
              <a:rPr lang="ja-JP" altLang="en-US" dirty="0"/>
              <a:t>年</a:t>
            </a:r>
            <a:r>
              <a:rPr lang="en-US" altLang="ja-JP" dirty="0"/>
              <a:t>5</a:t>
            </a:r>
            <a:r>
              <a:rPr lang="ja-JP" altLang="en-US" dirty="0"/>
              <a:t>月</a:t>
            </a:r>
            <a:r>
              <a:rPr lang="en-US" altLang="ja-JP" dirty="0"/>
              <a:t>17</a:t>
            </a:r>
            <a:r>
              <a:rPr lang="ja-JP" altLang="en-US" dirty="0"/>
              <a:t>日～平成</a:t>
            </a:r>
            <a:r>
              <a:rPr lang="en-US" altLang="ja-JP" dirty="0"/>
              <a:t>29</a:t>
            </a:r>
            <a:r>
              <a:rPr lang="ja-JP" altLang="en-US" dirty="0"/>
              <a:t>年</a:t>
            </a:r>
            <a:r>
              <a:rPr lang="en-US" altLang="ja-JP" dirty="0"/>
              <a:t>6</a:t>
            </a:r>
            <a:r>
              <a:rPr lang="ja-JP" altLang="en-US" dirty="0"/>
              <a:t>月</a:t>
            </a:r>
            <a:r>
              <a:rPr lang="en-US" altLang="ja-JP" dirty="0"/>
              <a:t>26</a:t>
            </a:r>
            <a:r>
              <a:rPr lang="ja-JP" altLang="en-US" dirty="0"/>
              <a:t>日</a:t>
            </a:r>
          </a:p>
          <a:p>
            <a:pPr marL="0" indent="0">
              <a:buNone/>
            </a:pPr>
            <a:r>
              <a:rPr lang="ja-JP" altLang="en-US" sz="3200" b="1" dirty="0">
                <a:solidFill>
                  <a:schemeClr val="tx2">
                    <a:lumMod val="50000"/>
                  </a:schemeClr>
                </a:solidFill>
              </a:rPr>
              <a:t>回収理由　　平成</a:t>
            </a:r>
            <a:r>
              <a:rPr lang="en-US" altLang="ja-JP" sz="3200" b="1" dirty="0">
                <a:solidFill>
                  <a:schemeClr val="tx2">
                    <a:lumMod val="50000"/>
                  </a:schemeClr>
                </a:solidFill>
              </a:rPr>
              <a:t>29</a:t>
            </a:r>
            <a:r>
              <a:rPr lang="ja-JP" altLang="en-US" sz="3200" b="1" dirty="0">
                <a:solidFill>
                  <a:schemeClr val="tx2">
                    <a:lumMod val="50000"/>
                  </a:schemeClr>
                </a:solidFill>
              </a:rPr>
              <a:t>年</a:t>
            </a:r>
            <a:r>
              <a:rPr lang="en-US" altLang="ja-JP" sz="3200" b="1" dirty="0">
                <a:solidFill>
                  <a:schemeClr val="tx2">
                    <a:lumMod val="50000"/>
                  </a:schemeClr>
                </a:solidFill>
              </a:rPr>
              <a:t>7</a:t>
            </a:r>
            <a:r>
              <a:rPr lang="ja-JP" altLang="en-US" sz="3200" b="1" dirty="0">
                <a:solidFill>
                  <a:schemeClr val="tx2">
                    <a:lumMod val="50000"/>
                  </a:schemeClr>
                </a:solidFill>
              </a:rPr>
              <a:t>月</a:t>
            </a:r>
            <a:r>
              <a:rPr lang="en-US" altLang="ja-JP" sz="3200" b="1" dirty="0">
                <a:solidFill>
                  <a:schemeClr val="tx2">
                    <a:lumMod val="50000"/>
                  </a:schemeClr>
                </a:solidFill>
              </a:rPr>
              <a:t>3</a:t>
            </a:r>
            <a:r>
              <a:rPr lang="ja-JP" altLang="en-US" sz="3200" b="1" dirty="0">
                <a:solidFill>
                  <a:schemeClr val="tx2">
                    <a:lumMod val="50000"/>
                  </a:schemeClr>
                </a:solidFill>
              </a:rPr>
              <a:t>日</a:t>
            </a:r>
          </a:p>
          <a:p>
            <a:pPr marL="0" indent="0">
              <a:buNone/>
            </a:pPr>
            <a:r>
              <a:rPr lang="ja-JP" altLang="en-US" sz="3200" dirty="0"/>
              <a:t>本剤を委託製造する製造所で一変審査中の承認前原薬を使用して製造し、市場出荷したため、該当する製剤を自主回収いたします。</a:t>
            </a:r>
          </a:p>
          <a:p>
            <a:pPr marL="0" indent="0">
              <a:buNone/>
            </a:pPr>
            <a:r>
              <a:rPr lang="ja-JP" altLang="en-US" sz="3200" dirty="0"/>
              <a:t>⇒　</a:t>
            </a:r>
            <a:endParaRPr lang="en-US" altLang="ja-JP" sz="3200" dirty="0"/>
          </a:p>
          <a:p>
            <a:pPr marL="0" indent="0">
              <a:buNone/>
            </a:pPr>
            <a:r>
              <a:rPr lang="ja-JP" altLang="en-US" sz="3200" dirty="0"/>
              <a:t>原薬のサイト追加または製造法変更の一変申請の承認が降りるに使ったものと思われます。</a:t>
            </a:r>
            <a:r>
              <a:rPr lang="en-US" altLang="ja-JP" sz="3200" dirty="0"/>
              <a:t>GMP</a:t>
            </a:r>
            <a:r>
              <a:rPr lang="ja-JP" altLang="en-US" sz="3200" dirty="0"/>
              <a:t>の変更管理に不備があったのでしょう。</a:t>
            </a:r>
            <a:endParaRPr lang="en-US" altLang="ja-JP" sz="3200" dirty="0"/>
          </a:p>
          <a:p>
            <a:pPr marL="0" indent="0">
              <a:buNone/>
            </a:pPr>
            <a:r>
              <a:rPr lang="ja-JP" altLang="en-US" sz="3200" dirty="0"/>
              <a:t>山本化学工業では中国産の原薬を一変申請の手続きをせずに使用していましたが製品回収させませんでした。</a:t>
            </a:r>
            <a:endParaRPr lang="en-US" altLang="ja-JP" sz="3200" dirty="0"/>
          </a:p>
          <a:p>
            <a:pPr marL="0" indent="0">
              <a:buNone/>
            </a:pPr>
            <a:r>
              <a:rPr lang="ja-JP" altLang="en-US" sz="3200" dirty="0"/>
              <a:t>この製品を回収して、中国産のアセトアミノフェン原薬が</a:t>
            </a:r>
            <a:r>
              <a:rPr lang="ja-JP" altLang="en-US" sz="3200"/>
              <a:t>混入した製品を回収しないは一貫性に問題があるように思います。</a:t>
            </a: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1147</TotalTime>
  <Words>11</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販売名：ファモチジンD錠20mg「日医工」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101</cp:revision>
  <dcterms:created xsi:type="dcterms:W3CDTF">2015-03-05T03:29:01Z</dcterms:created>
  <dcterms:modified xsi:type="dcterms:W3CDTF">2017-07-05T02:17:12Z</dcterms:modified>
</cp:coreProperties>
</file>