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795" autoAdjust="0"/>
    <p:restoredTop sz="94660"/>
  </p:normalViewPr>
  <p:slideViewPr>
    <p:cSldViewPr snapToGrid="0">
      <p:cViewPr varScale="1">
        <p:scale>
          <a:sx n="34" d="100"/>
          <a:sy n="34" d="100"/>
        </p:scale>
        <p:origin x="56" y="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0024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91154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6650109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130108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147154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4014773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7030522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339562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6392223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20687452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9180F89-0C79-46CA-8AFD-984C7606A5F9}" type="datetimeFigureOut">
              <a:rPr kumimoji="1" lang="ja-JP" altLang="en-US" smtClean="0"/>
              <a:t>2017/6/28</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1220340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180F89-0C79-46CA-8AFD-984C7606A5F9}" type="datetimeFigureOut">
              <a:rPr kumimoji="1" lang="ja-JP" altLang="en-US" smtClean="0"/>
              <a:t>2017/6/28</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0271BC-D100-455E-9DE8-A7D264A487B4}" type="slidenum">
              <a:rPr kumimoji="1" lang="ja-JP" altLang="en-US" smtClean="0"/>
              <a:t>‹#›</a:t>
            </a:fld>
            <a:endParaRPr kumimoji="1" lang="ja-JP" altLang="en-US"/>
          </a:p>
        </p:txBody>
      </p:sp>
    </p:spTree>
    <p:extLst>
      <p:ext uri="{BB962C8B-B14F-4D97-AF65-F5344CB8AC3E}">
        <p14:creationId xmlns:p14="http://schemas.microsoft.com/office/powerpoint/2010/main" val="42670799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185352"/>
            <a:ext cx="12192000" cy="709170"/>
          </a:xfrm>
        </p:spPr>
        <p:txBody>
          <a:bodyPr>
            <a:normAutofit fontScale="90000"/>
          </a:bodyPr>
          <a:lstStyle/>
          <a:p>
            <a:r>
              <a:rPr lang="ja-JP" altLang="en-US" sz="3200" dirty="0">
                <a:sym typeface="Wingdings" panose="05000000000000000000" pitchFamily="2" charset="2"/>
              </a:rPr>
              <a:t>販売名：</a:t>
            </a:r>
            <a:r>
              <a:rPr lang="en-US" altLang="ja-JP" sz="3200" dirty="0">
                <a:sym typeface="Wingdings" panose="05000000000000000000" pitchFamily="2" charset="2"/>
              </a:rPr>
              <a:t>(1)</a:t>
            </a:r>
            <a:r>
              <a:rPr lang="ja-JP" altLang="en-US" sz="3200" dirty="0">
                <a:sym typeface="Wingdings" panose="05000000000000000000" pitchFamily="2" charset="2"/>
              </a:rPr>
              <a:t>アイピーディカプセル５０</a:t>
            </a:r>
            <a:br>
              <a:rPr lang="ja-JP" altLang="en-US" sz="3200" dirty="0">
                <a:sym typeface="Wingdings" panose="05000000000000000000" pitchFamily="2" charset="2"/>
              </a:rPr>
            </a:br>
            <a:r>
              <a:rPr lang="ja-JP" altLang="en-US" sz="3200" dirty="0">
                <a:sym typeface="Wingdings" panose="05000000000000000000" pitchFamily="2" charset="2"/>
              </a:rPr>
              <a:t>　　　　　 </a:t>
            </a:r>
            <a:r>
              <a:rPr lang="en-US" altLang="ja-JP" sz="3200" dirty="0">
                <a:sym typeface="Wingdings" panose="05000000000000000000" pitchFamily="2" charset="2"/>
              </a:rPr>
              <a:t>(2)</a:t>
            </a:r>
            <a:r>
              <a:rPr lang="ja-JP" altLang="en-US" sz="3200" dirty="0">
                <a:sym typeface="Wingdings" panose="05000000000000000000" pitchFamily="2" charset="2"/>
              </a:rPr>
              <a:t>アイピーディカプセル１００　　</a:t>
            </a:r>
            <a:r>
              <a:rPr lang="ja-JP" altLang="en-US" sz="3200" dirty="0">
                <a:solidFill>
                  <a:srgbClr val="C00000"/>
                </a:solidFill>
              </a:rPr>
              <a:t>製品回収</a:t>
            </a:r>
            <a:endParaRPr kumimoji="1" lang="ja-JP" altLang="en-US" sz="3200" dirty="0">
              <a:solidFill>
                <a:srgbClr val="C00000"/>
              </a:solidFill>
            </a:endParaRPr>
          </a:p>
        </p:txBody>
      </p:sp>
      <p:sp>
        <p:nvSpPr>
          <p:cNvPr id="3" name="コンテンツ プレースホルダー 2"/>
          <p:cNvSpPr>
            <a:spLocks noGrp="1"/>
          </p:cNvSpPr>
          <p:nvPr>
            <p:ph idx="1"/>
          </p:nvPr>
        </p:nvSpPr>
        <p:spPr>
          <a:xfrm>
            <a:off x="0" y="1073426"/>
            <a:ext cx="12191999" cy="5784575"/>
          </a:xfrm>
        </p:spPr>
        <p:txBody>
          <a:bodyPr>
            <a:normAutofit fontScale="85000" lnSpcReduction="10000"/>
          </a:bodyPr>
          <a:lstStyle/>
          <a:p>
            <a:pPr marL="0" indent="0">
              <a:buNone/>
            </a:pPr>
            <a:r>
              <a:rPr lang="ja-JP" altLang="en-US" sz="3600" b="1" dirty="0">
                <a:solidFill>
                  <a:schemeClr val="tx2">
                    <a:lumMod val="50000"/>
                  </a:schemeClr>
                </a:solidFill>
              </a:rPr>
              <a:t>対象ロット　　　出荷数量（箱）　　　　　出荷時期</a:t>
            </a:r>
          </a:p>
          <a:p>
            <a:pPr marL="0" indent="0">
              <a:buNone/>
            </a:pPr>
            <a:r>
              <a:rPr lang="ja-JP" altLang="en-US" dirty="0"/>
              <a:t>　　３ロット　　　　　　 　約</a:t>
            </a:r>
            <a:r>
              <a:rPr lang="en-US" altLang="ja-JP" dirty="0"/>
              <a:t>3.6</a:t>
            </a:r>
            <a:r>
              <a:rPr lang="ja-JP" altLang="en-US" dirty="0"/>
              <a:t>万個　　　　　　　</a:t>
            </a:r>
            <a:r>
              <a:rPr lang="en-US" altLang="ja-JP" dirty="0"/>
              <a:t>2016</a:t>
            </a:r>
            <a:r>
              <a:rPr lang="ja-JP" altLang="en-US" dirty="0"/>
              <a:t>年</a:t>
            </a:r>
            <a:r>
              <a:rPr lang="en-US" altLang="ja-JP" dirty="0"/>
              <a:t>10</a:t>
            </a:r>
            <a:r>
              <a:rPr lang="ja-JP" altLang="en-US" dirty="0"/>
              <a:t>月</a:t>
            </a:r>
            <a:r>
              <a:rPr lang="en-US" altLang="ja-JP" dirty="0"/>
              <a:t>25</a:t>
            </a:r>
            <a:r>
              <a:rPr lang="ja-JP" altLang="en-US" dirty="0"/>
              <a:t>日～</a:t>
            </a:r>
            <a:r>
              <a:rPr lang="en-US" altLang="ja-JP" dirty="0"/>
              <a:t>2016</a:t>
            </a:r>
            <a:r>
              <a:rPr lang="ja-JP" altLang="en-US" dirty="0"/>
              <a:t>年</a:t>
            </a:r>
            <a:r>
              <a:rPr lang="en-US" altLang="ja-JP" dirty="0"/>
              <a:t>12</a:t>
            </a:r>
            <a:r>
              <a:rPr lang="ja-JP" altLang="en-US" dirty="0"/>
              <a:t>月</a:t>
            </a:r>
            <a:r>
              <a:rPr lang="en-US" altLang="ja-JP" dirty="0"/>
              <a:t>6</a:t>
            </a:r>
            <a:r>
              <a:rPr lang="ja-JP" altLang="en-US" dirty="0"/>
              <a:t>日</a:t>
            </a:r>
          </a:p>
          <a:p>
            <a:pPr marL="0" indent="0">
              <a:buNone/>
            </a:pPr>
            <a:r>
              <a:rPr lang="ja-JP" altLang="en-US" sz="3200" b="1" dirty="0">
                <a:solidFill>
                  <a:schemeClr val="tx2">
                    <a:lumMod val="50000"/>
                  </a:schemeClr>
                </a:solidFill>
              </a:rPr>
              <a:t>回収理由　　平成</a:t>
            </a:r>
            <a:r>
              <a:rPr lang="en-US" altLang="ja-JP" sz="3200" b="1" dirty="0">
                <a:solidFill>
                  <a:schemeClr val="tx2">
                    <a:lumMod val="50000"/>
                  </a:schemeClr>
                </a:solidFill>
              </a:rPr>
              <a:t>29</a:t>
            </a:r>
            <a:r>
              <a:rPr lang="ja-JP" altLang="en-US" sz="3200" b="1" dirty="0">
                <a:solidFill>
                  <a:schemeClr val="tx2">
                    <a:lumMod val="50000"/>
                  </a:schemeClr>
                </a:solidFill>
              </a:rPr>
              <a:t>年</a:t>
            </a:r>
            <a:r>
              <a:rPr lang="en-US" altLang="ja-JP" sz="3200" b="1" dirty="0">
                <a:solidFill>
                  <a:schemeClr val="tx2">
                    <a:lumMod val="50000"/>
                  </a:schemeClr>
                </a:solidFill>
              </a:rPr>
              <a:t>6</a:t>
            </a:r>
            <a:r>
              <a:rPr lang="ja-JP" altLang="en-US" sz="3200" b="1" dirty="0">
                <a:solidFill>
                  <a:schemeClr val="tx2">
                    <a:lumMod val="50000"/>
                  </a:schemeClr>
                </a:solidFill>
              </a:rPr>
              <a:t>月</a:t>
            </a:r>
            <a:r>
              <a:rPr lang="en-US" altLang="ja-JP" sz="3200" b="1" dirty="0">
                <a:solidFill>
                  <a:schemeClr val="tx2">
                    <a:lumMod val="50000"/>
                  </a:schemeClr>
                </a:solidFill>
              </a:rPr>
              <a:t>27</a:t>
            </a:r>
            <a:r>
              <a:rPr lang="ja-JP" altLang="en-US" sz="3200" b="1" dirty="0">
                <a:solidFill>
                  <a:schemeClr val="tx2">
                    <a:lumMod val="50000"/>
                  </a:schemeClr>
                </a:solidFill>
              </a:rPr>
              <a:t>日</a:t>
            </a:r>
          </a:p>
          <a:p>
            <a:pPr marL="0" indent="0">
              <a:buNone/>
            </a:pPr>
            <a:r>
              <a:rPr lang="ja-JP" altLang="en-US" sz="3200" dirty="0"/>
              <a:t>当該ロットに限りＰＴＰ包装工程の設備にカプセルが付着したため、その防止を目的として包装設備に滑り剤を塗布しました。その滑り剤がカプセルの外側に付着したことが確認され、同一の不良が複数発生する</a:t>
            </a:r>
            <a:r>
              <a:rPr lang="ja-JP" altLang="en-US" sz="3200"/>
              <a:t>可能性が否定</a:t>
            </a:r>
            <a:r>
              <a:rPr lang="ja-JP" altLang="en-US" sz="3200" dirty="0"/>
              <a:t>できないことから、滑り剤を使用したロットを自主回収</a:t>
            </a:r>
            <a:r>
              <a:rPr lang="ja-JP" altLang="en-US" sz="3200"/>
              <a:t>いたします。なお</a:t>
            </a:r>
            <a:r>
              <a:rPr lang="ja-JP" altLang="en-US" sz="3200" dirty="0"/>
              <a:t>、滑り剤として、アイピーディカプセル５０にはステアリン酸マグネシウム、アイピーディカプセル１００にはステアリン酸をそれぞれ使用しましたが、いずれも製造販売承認書に記載されている滑沢剤成分です。</a:t>
            </a:r>
          </a:p>
          <a:p>
            <a:pPr marL="0" indent="0">
              <a:buNone/>
            </a:pPr>
            <a:r>
              <a:rPr lang="ja-JP" altLang="en-US" sz="3200" dirty="0"/>
              <a:t>⇒　</a:t>
            </a:r>
            <a:endParaRPr lang="en-US" altLang="ja-JP" sz="3200" dirty="0"/>
          </a:p>
          <a:p>
            <a:pPr marL="0" indent="0">
              <a:buNone/>
            </a:pPr>
            <a:r>
              <a:rPr lang="ja-JP" altLang="en-US" sz="3200" dirty="0"/>
              <a:t>これは多くの製造所で行われているかと思います。</a:t>
            </a:r>
            <a:r>
              <a:rPr lang="en-US" altLang="ja-JP" sz="3200" dirty="0"/>
              <a:t>PMDA</a:t>
            </a:r>
            <a:r>
              <a:rPr lang="ja-JP" altLang="en-US" sz="3200" dirty="0"/>
              <a:t>はこれについても製品回収までさせるようになったようです。それまで承認書にない成分の場合回収させていましたが、承認されているものまで厳しく適応しているようです。対応は製造法に包装ラインで添加すると記載して承認を得ることなのでしょう</a:t>
            </a:r>
            <a:endParaRPr lang="ja-JP" altLang="en-US" dirty="0"/>
          </a:p>
        </p:txBody>
      </p:sp>
    </p:spTree>
    <p:extLst>
      <p:ext uri="{BB962C8B-B14F-4D97-AF65-F5344CB8AC3E}">
        <p14:creationId xmlns:p14="http://schemas.microsoft.com/office/powerpoint/2010/main" val="24365343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1137</TotalTime>
  <Words>9</Words>
  <Application>Microsoft Office PowerPoint</Application>
  <PresentationFormat>ワイド画面</PresentationFormat>
  <Paragraphs>7</Paragraphs>
  <Slides>1</Slides>
  <Notes>0</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ＭＳ Ｐゴシック</vt:lpstr>
      <vt:lpstr>Arial</vt:lpstr>
      <vt:lpstr>Calibri</vt:lpstr>
      <vt:lpstr>Calibri Light</vt:lpstr>
      <vt:lpstr>Wingdings</vt:lpstr>
      <vt:lpstr>Office テーマ</vt:lpstr>
      <vt:lpstr>販売名：(1)アイピーディカプセル５０ 　　　　　 (2)アイピーディカプセル１００　　製品回収</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一般名： 次硝酸ビスマス　製品回収</dc:title>
  <dc:creator>脇坂盛雄</dc:creator>
  <cp:lastModifiedBy>inoruhinshitu@outlook.jp</cp:lastModifiedBy>
  <cp:revision>99</cp:revision>
  <dcterms:created xsi:type="dcterms:W3CDTF">2015-03-05T03:29:01Z</dcterms:created>
  <dcterms:modified xsi:type="dcterms:W3CDTF">2017-06-28T01:03:52Z</dcterms:modified>
</cp:coreProperties>
</file>