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49" d="100"/>
          <a:sy n="49" d="100"/>
        </p:scale>
        <p:origin x="60"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2017/5/22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2017/5/22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a:bodyPr>
          <a:lstStyle/>
          <a:p>
            <a:r>
              <a:rPr lang="ja-JP" altLang="en-US" sz="3200" dirty="0">
                <a:sym typeface="Wingdings" panose="05000000000000000000" pitchFamily="2" charset="2"/>
              </a:rPr>
              <a:t>販売名：スピロノラクトン錠</a:t>
            </a:r>
            <a:r>
              <a:rPr lang="en-US" altLang="ja-JP" sz="3200" dirty="0">
                <a:sym typeface="Wingdings" panose="05000000000000000000" pitchFamily="2" charset="2"/>
              </a:rPr>
              <a:t>25mg</a:t>
            </a:r>
            <a:r>
              <a:rPr lang="ja-JP" altLang="en-US" sz="3200" dirty="0">
                <a:sym typeface="Wingdings" panose="05000000000000000000" pitchFamily="2" charset="2"/>
              </a:rPr>
              <a:t>「テバ」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a:t>
            </a:r>
            <a:r>
              <a:rPr lang="en-US" altLang="ja-JP" dirty="0"/>
              <a:t>26</a:t>
            </a:r>
            <a:r>
              <a:rPr lang="ja-JP" altLang="en-US" dirty="0"/>
              <a:t>ロット　　　　　　 　約</a:t>
            </a:r>
            <a:r>
              <a:rPr lang="en-US" altLang="ja-JP" dirty="0"/>
              <a:t>40</a:t>
            </a:r>
            <a:r>
              <a:rPr lang="ja-JP" altLang="en-US" dirty="0"/>
              <a:t>万個　　　　　　　</a:t>
            </a:r>
            <a:r>
              <a:rPr lang="en-US" altLang="ja-JP" dirty="0"/>
              <a:t>2015</a:t>
            </a:r>
            <a:r>
              <a:rPr lang="ja-JP" altLang="en-US" dirty="0"/>
              <a:t>年</a:t>
            </a:r>
            <a:r>
              <a:rPr lang="en-US" altLang="ja-JP" dirty="0"/>
              <a:t>3</a:t>
            </a:r>
            <a:r>
              <a:rPr lang="ja-JP" altLang="en-US" dirty="0"/>
              <a:t>月～</a:t>
            </a:r>
            <a:r>
              <a:rPr lang="en-US" altLang="ja-JP" dirty="0"/>
              <a:t>2017</a:t>
            </a:r>
            <a:r>
              <a:rPr lang="ja-JP" altLang="en-US" dirty="0"/>
              <a:t>年</a:t>
            </a:r>
            <a:r>
              <a:rPr lang="en-US" altLang="ja-JP" dirty="0"/>
              <a:t>5</a:t>
            </a:r>
            <a:r>
              <a:rPr lang="ja-JP" altLang="en-US" dirty="0"/>
              <a:t>月</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5</a:t>
            </a:r>
            <a:r>
              <a:rPr lang="ja-JP" altLang="en-US" sz="3200" b="1" dirty="0">
                <a:solidFill>
                  <a:schemeClr val="tx2">
                    <a:lumMod val="50000"/>
                  </a:schemeClr>
                </a:solidFill>
              </a:rPr>
              <a:t>月</a:t>
            </a:r>
            <a:r>
              <a:rPr lang="en-US" altLang="ja-JP" sz="3200" b="1" dirty="0">
                <a:solidFill>
                  <a:schemeClr val="tx2">
                    <a:lumMod val="50000"/>
                  </a:schemeClr>
                </a:solidFill>
              </a:rPr>
              <a:t>22</a:t>
            </a:r>
            <a:r>
              <a:rPr lang="ja-JP" altLang="en-US" sz="3200" b="1" dirty="0">
                <a:solidFill>
                  <a:schemeClr val="tx2">
                    <a:lumMod val="50000"/>
                  </a:schemeClr>
                </a:solidFill>
              </a:rPr>
              <a:t>日</a:t>
            </a:r>
          </a:p>
          <a:p>
            <a:pPr marL="0" indent="0">
              <a:buNone/>
            </a:pPr>
            <a:r>
              <a:rPr lang="ja-JP" altLang="en-US" sz="3200" dirty="0"/>
              <a:t>スピロノラクトン錠</a:t>
            </a:r>
            <a:r>
              <a:rPr lang="en-US" altLang="ja-JP" sz="3200" dirty="0"/>
              <a:t>25mg</a:t>
            </a:r>
            <a:r>
              <a:rPr lang="ja-JP" altLang="en-US" sz="3200" dirty="0"/>
              <a:t>「テバ」の長期安定性試験（</a:t>
            </a:r>
            <a:r>
              <a:rPr lang="en-US" altLang="ja-JP" sz="3200" dirty="0"/>
              <a:t>12</a:t>
            </a:r>
            <a:r>
              <a:rPr lang="ja-JP" altLang="en-US" sz="3200" dirty="0"/>
              <a:t>箇月）において、溶出試験を行ったところ、承認規格</a:t>
            </a:r>
            <a:r>
              <a:rPr lang="en-US" altLang="ja-JP" sz="3200" dirty="0"/>
              <a:t>(30</a:t>
            </a:r>
            <a:r>
              <a:rPr lang="ja-JP" altLang="en-US" sz="3200" dirty="0"/>
              <a:t>分後、</a:t>
            </a:r>
            <a:r>
              <a:rPr lang="en-US" altLang="ja-JP" sz="3200" dirty="0"/>
              <a:t>80</a:t>
            </a:r>
            <a:r>
              <a:rPr lang="ja-JP" altLang="en-US" sz="3200" dirty="0"/>
              <a:t>％以上</a:t>
            </a:r>
            <a:r>
              <a:rPr lang="en-US" altLang="ja-JP" sz="3200" dirty="0"/>
              <a:t>)</a:t>
            </a:r>
            <a:r>
              <a:rPr lang="ja-JP" altLang="en-US" sz="3200" dirty="0"/>
              <a:t>に適合しない結果が得られました。原因を調査した結果、使用した原薬の結晶特性が溶出性に影響を与えていることが判明しました。同様な特性の原薬を使用した製品については、溶出試験の承認規格を確保できない可能性があるため、該当する</a:t>
            </a:r>
            <a:r>
              <a:rPr lang="en-US" altLang="ja-JP" sz="3200" dirty="0"/>
              <a:t>24</a:t>
            </a:r>
            <a:r>
              <a:rPr lang="ja-JP" altLang="en-US" sz="3200" dirty="0"/>
              <a:t>ロットを自主回収することと</a:t>
            </a:r>
            <a:r>
              <a:rPr lang="ja-JP" altLang="en-US" sz="3200"/>
              <a:t>しました。その他</a:t>
            </a:r>
            <a:r>
              <a:rPr lang="ja-JP" altLang="en-US" sz="3200" dirty="0"/>
              <a:t>の製造番号の製品は試験の結果、問題ないことを確認致しております。</a:t>
            </a:r>
          </a:p>
          <a:p>
            <a:pPr marL="0" indent="0">
              <a:buNone/>
            </a:pPr>
            <a:r>
              <a:rPr lang="ja-JP" altLang="en-US" sz="3200" dirty="0"/>
              <a:t>⇒　</a:t>
            </a:r>
            <a:endParaRPr lang="en-US" altLang="ja-JP" sz="3200" dirty="0"/>
          </a:p>
          <a:p>
            <a:pPr marL="0" indent="0">
              <a:buNone/>
            </a:pPr>
            <a:r>
              <a:rPr lang="ja-JP" altLang="en-US" sz="3200" dirty="0"/>
              <a:t>原薬の粒子径または結晶形が影響したものと思われる。</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1129</TotalTime>
  <Words>10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販売名：スピロノラクトン錠25mg「テバ」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98</cp:revision>
  <dcterms:created xsi:type="dcterms:W3CDTF">2015-03-05T03:29:01Z</dcterms:created>
  <dcterms:modified xsi:type="dcterms:W3CDTF">2017-05-22T09:52:16Z</dcterms:modified>
</cp:coreProperties>
</file>