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795" autoAdjust="0"/>
    <p:restoredTop sz="94660"/>
  </p:normalViewPr>
  <p:slideViewPr>
    <p:cSldViewPr snapToGrid="0">
      <p:cViewPr varScale="1">
        <p:scale>
          <a:sx n="50" d="100"/>
          <a:sy n="50" d="100"/>
        </p:scale>
        <p:origin x="28" y="5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2017/5/21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2017/5/21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2017/5/21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2017/5/21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709170"/>
          </a:xfrm>
        </p:spPr>
        <p:txBody>
          <a:bodyPr>
            <a:normAutofit/>
          </a:bodyPr>
          <a:lstStyle/>
          <a:p>
            <a:r>
              <a:rPr lang="ja-JP" altLang="en-US" sz="3200" dirty="0">
                <a:sym typeface="Wingdings" panose="05000000000000000000" pitchFamily="2" charset="2"/>
              </a:rPr>
              <a:t>販売名：ブフェニール錠　５００ｍｇ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73426"/>
            <a:ext cx="12191999" cy="5784575"/>
          </a:xfrm>
        </p:spPr>
        <p:txBody>
          <a:bodyPr>
            <a:normAutofit lnSpcReduction="10000"/>
          </a:bodyPr>
          <a:lstStyle/>
          <a:p>
            <a:pPr marL="0" indent="0">
              <a:buNone/>
            </a:pPr>
            <a:r>
              <a:rPr lang="ja-JP" altLang="en-US" sz="3600" b="1" dirty="0">
                <a:solidFill>
                  <a:schemeClr val="tx2">
                    <a:lumMod val="50000"/>
                  </a:schemeClr>
                </a:solidFill>
              </a:rPr>
              <a:t>対象ロット　　　出荷数量（箱）　　　　　出荷時期</a:t>
            </a:r>
          </a:p>
          <a:p>
            <a:pPr marL="0" indent="0">
              <a:buNone/>
            </a:pPr>
            <a:r>
              <a:rPr lang="ja-JP" altLang="en-US" dirty="0"/>
              <a:t>ＥＭＡ</a:t>
            </a:r>
            <a:r>
              <a:rPr lang="en-US" altLang="ja-JP" dirty="0"/>
              <a:t>0010</a:t>
            </a:r>
            <a:r>
              <a:rPr lang="ja-JP" altLang="en-US" dirty="0"/>
              <a:t>　　　　　　 </a:t>
            </a:r>
            <a:r>
              <a:rPr lang="en-US" altLang="ja-JP" dirty="0"/>
              <a:t>359</a:t>
            </a:r>
            <a:r>
              <a:rPr lang="ja-JP" altLang="en-US" dirty="0"/>
              <a:t>個　　　　　　　　　　　　　 </a:t>
            </a:r>
            <a:r>
              <a:rPr lang="en-US" altLang="ja-JP" dirty="0"/>
              <a:t>2016</a:t>
            </a:r>
            <a:r>
              <a:rPr lang="ja-JP" altLang="en-US" dirty="0"/>
              <a:t>年</a:t>
            </a:r>
            <a:r>
              <a:rPr lang="en-US" altLang="ja-JP" dirty="0"/>
              <a:t>10</a:t>
            </a:r>
            <a:r>
              <a:rPr lang="ja-JP" altLang="en-US" dirty="0"/>
              <a:t>月</a:t>
            </a:r>
          </a:p>
          <a:p>
            <a:pPr marL="0" indent="0">
              <a:buNone/>
            </a:pPr>
            <a:r>
              <a:rPr lang="ja-JP" altLang="en-US" sz="3200" b="1" dirty="0">
                <a:solidFill>
                  <a:schemeClr val="tx2">
                    <a:lumMod val="50000"/>
                  </a:schemeClr>
                </a:solidFill>
              </a:rPr>
              <a:t>回収理由　　平成</a:t>
            </a:r>
            <a:r>
              <a:rPr lang="en-US" altLang="ja-JP" sz="3200" b="1" dirty="0">
                <a:solidFill>
                  <a:schemeClr val="tx2">
                    <a:lumMod val="50000"/>
                  </a:schemeClr>
                </a:solidFill>
              </a:rPr>
              <a:t>29</a:t>
            </a:r>
            <a:r>
              <a:rPr lang="ja-JP" altLang="en-US" sz="3200" b="1" dirty="0">
                <a:solidFill>
                  <a:schemeClr val="tx2">
                    <a:lumMod val="50000"/>
                  </a:schemeClr>
                </a:solidFill>
              </a:rPr>
              <a:t>年</a:t>
            </a:r>
            <a:r>
              <a:rPr lang="en-US" altLang="ja-JP" sz="3200" b="1" dirty="0">
                <a:solidFill>
                  <a:schemeClr val="tx2">
                    <a:lumMod val="50000"/>
                  </a:schemeClr>
                </a:solidFill>
              </a:rPr>
              <a:t>4</a:t>
            </a:r>
            <a:r>
              <a:rPr lang="ja-JP" altLang="en-US" sz="3200" b="1" dirty="0">
                <a:solidFill>
                  <a:schemeClr val="tx2">
                    <a:lumMod val="50000"/>
                  </a:schemeClr>
                </a:solidFill>
              </a:rPr>
              <a:t>月</a:t>
            </a:r>
            <a:r>
              <a:rPr lang="en-US" altLang="ja-JP" sz="3200" b="1" dirty="0">
                <a:solidFill>
                  <a:schemeClr val="tx2">
                    <a:lumMod val="50000"/>
                  </a:schemeClr>
                </a:solidFill>
              </a:rPr>
              <a:t>12</a:t>
            </a:r>
            <a:r>
              <a:rPr lang="ja-JP" altLang="en-US" sz="3200" b="1" dirty="0">
                <a:solidFill>
                  <a:schemeClr val="tx2">
                    <a:lumMod val="50000"/>
                  </a:schemeClr>
                </a:solidFill>
              </a:rPr>
              <a:t>日</a:t>
            </a:r>
          </a:p>
          <a:p>
            <a:pPr marL="0" indent="0">
              <a:buNone/>
            </a:pPr>
            <a:r>
              <a:rPr lang="ja-JP" altLang="en-US" sz="3200" dirty="0"/>
              <a:t>対象ロットの海外での安定性試験において、溶出試験の規格（</a:t>
            </a:r>
            <a:r>
              <a:rPr lang="en-US" altLang="ja-JP" sz="3200" dirty="0"/>
              <a:t>60</a:t>
            </a:r>
            <a:r>
              <a:rPr lang="ja-JP" altLang="en-US" sz="3200" dirty="0"/>
              <a:t>分　</a:t>
            </a:r>
            <a:r>
              <a:rPr lang="en-US" altLang="ja-JP" sz="3200" dirty="0"/>
              <a:t>80.0</a:t>
            </a:r>
            <a:r>
              <a:rPr lang="ja-JP" altLang="en-US" sz="3200" dirty="0"/>
              <a:t>％以上）に適合しない結果（</a:t>
            </a:r>
            <a:r>
              <a:rPr lang="en-US" altLang="ja-JP" sz="3200" dirty="0"/>
              <a:t>76</a:t>
            </a:r>
            <a:r>
              <a:rPr lang="ja-JP" altLang="en-US" sz="3200" dirty="0"/>
              <a:t>％）が得られたとの報告がありましたので、当該ロットの日本における溶出試験の結果は規格に適合しておりますが、念のため自主回収することにいたしました</a:t>
            </a:r>
            <a:endParaRPr lang="en-US" altLang="ja-JP" sz="3200" dirty="0"/>
          </a:p>
          <a:p>
            <a:pPr marL="0" indent="0">
              <a:buNone/>
            </a:pPr>
            <a:r>
              <a:rPr lang="ja-JP" altLang="en-US" sz="3200" dirty="0"/>
              <a:t>⇒　</a:t>
            </a:r>
            <a:endParaRPr lang="en-US" altLang="ja-JP" sz="3200" dirty="0"/>
          </a:p>
          <a:p>
            <a:pPr marL="0" indent="0">
              <a:buNone/>
            </a:pPr>
            <a:r>
              <a:rPr lang="ja-JP" altLang="en-US" sz="3200" dirty="0"/>
              <a:t>海外の安定性試験が不適合。しかし、日本は問題ない。</a:t>
            </a:r>
            <a:endParaRPr lang="en-US" altLang="ja-JP" sz="3200" dirty="0"/>
          </a:p>
          <a:p>
            <a:pPr marL="0" indent="0">
              <a:buNone/>
            </a:pPr>
            <a:r>
              <a:rPr lang="ja-JP" altLang="en-US" sz="3200" dirty="0"/>
              <a:t>安定性モニタリングをどちらでやっているのでしょう？</a:t>
            </a:r>
            <a:endParaRPr lang="en-US" altLang="ja-JP" sz="3200" dirty="0"/>
          </a:p>
          <a:p>
            <a:pPr marL="0" indent="0">
              <a:buNone/>
            </a:pPr>
            <a:r>
              <a:rPr lang="ja-JP" altLang="en-US" sz="3200" dirty="0"/>
              <a:t>試験結果が一致しない原因が説明されていません。</a:t>
            </a: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1113</TotalTime>
  <Words>6</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販売名：ブフェニール錠　５００ｍｇ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97</cp:revision>
  <dcterms:created xsi:type="dcterms:W3CDTF">2015-03-05T03:29:01Z</dcterms:created>
  <dcterms:modified xsi:type="dcterms:W3CDTF">2017-05-21T06:22:51Z</dcterms:modified>
</cp:coreProperties>
</file>