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4" d="100"/>
          <a:sy n="44" d="100"/>
        </p:scale>
        <p:origin x="68"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2017/5/18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販売名：マイトマイシン注用</a:t>
            </a:r>
            <a:r>
              <a:rPr lang="en-US" altLang="ja-JP" sz="3200" dirty="0">
                <a:sym typeface="Wingdings" panose="05000000000000000000" pitchFamily="2" charset="2"/>
              </a:rPr>
              <a:t>10mg</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92500" lnSpcReduction="10000"/>
          </a:bodyPr>
          <a:lstStyle/>
          <a:p>
            <a:pPr marL="0" indent="0">
              <a:buNone/>
            </a:pPr>
            <a:r>
              <a:rPr lang="ja-JP" altLang="en-US" sz="3600" b="1" dirty="0">
                <a:solidFill>
                  <a:schemeClr val="tx2">
                    <a:lumMod val="50000"/>
                  </a:schemeClr>
                </a:solidFill>
              </a:rPr>
              <a:t>対象ロット　　　出荷数量（箱）　　　　　　出荷時期</a:t>
            </a:r>
          </a:p>
          <a:p>
            <a:pPr marL="0" indent="0">
              <a:buNone/>
            </a:pPr>
            <a:r>
              <a:rPr lang="ja-JP" altLang="en-US" dirty="0"/>
              <a:t>　１０ロット　　　　　　　約</a:t>
            </a:r>
            <a:r>
              <a:rPr lang="en-US" altLang="ja-JP" dirty="0"/>
              <a:t>111,000</a:t>
            </a:r>
            <a:r>
              <a:rPr lang="ja-JP" altLang="en-US" dirty="0"/>
              <a:t>管　　　 平成</a:t>
            </a:r>
            <a:r>
              <a:rPr lang="en-US" altLang="ja-JP" dirty="0"/>
              <a:t>25</a:t>
            </a:r>
            <a:r>
              <a:rPr lang="ja-JP" altLang="en-US" dirty="0"/>
              <a:t>年</a:t>
            </a:r>
            <a:r>
              <a:rPr lang="en-US" altLang="ja-JP" dirty="0"/>
              <a:t>10</a:t>
            </a:r>
            <a:r>
              <a:rPr lang="ja-JP" altLang="en-US" dirty="0"/>
              <a:t>月</a:t>
            </a:r>
            <a:r>
              <a:rPr lang="en-US" altLang="ja-JP" dirty="0"/>
              <a:t>1</a:t>
            </a:r>
            <a:r>
              <a:rPr lang="ja-JP" altLang="en-US" dirty="0"/>
              <a:t>日～平成</a:t>
            </a:r>
            <a:r>
              <a:rPr lang="en-US" altLang="ja-JP" dirty="0"/>
              <a:t>28</a:t>
            </a:r>
            <a:r>
              <a:rPr lang="ja-JP" altLang="en-US" dirty="0"/>
              <a:t>年</a:t>
            </a:r>
            <a:r>
              <a:rPr lang="en-US" altLang="ja-JP" dirty="0"/>
              <a:t>5</a:t>
            </a:r>
            <a:r>
              <a:rPr lang="ja-JP" altLang="en-US" dirty="0"/>
              <a:t>月</a:t>
            </a:r>
            <a:r>
              <a:rPr lang="en-US" altLang="ja-JP" dirty="0"/>
              <a:t>30</a:t>
            </a:r>
            <a:r>
              <a:rPr lang="ja-JP" altLang="en-US" dirty="0"/>
              <a:t>日</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dirty="0">
                <a:solidFill>
                  <a:schemeClr val="tx2">
                    <a:lumMod val="50000"/>
                  </a:schemeClr>
                </a:solidFill>
              </a:rPr>
              <a:t>年</a:t>
            </a:r>
            <a:r>
              <a:rPr lang="en-US" altLang="ja-JP" sz="3200" b="1" dirty="0">
                <a:solidFill>
                  <a:schemeClr val="tx2">
                    <a:lumMod val="50000"/>
                  </a:schemeClr>
                </a:solidFill>
              </a:rPr>
              <a:t>5</a:t>
            </a:r>
            <a:r>
              <a:rPr lang="ja-JP" altLang="en-US" sz="3200" b="1" dirty="0">
                <a:solidFill>
                  <a:schemeClr val="tx2">
                    <a:lumMod val="50000"/>
                  </a:schemeClr>
                </a:solidFill>
              </a:rPr>
              <a:t>月</a:t>
            </a:r>
            <a:r>
              <a:rPr lang="en-US" altLang="ja-JP" sz="3200" b="1" dirty="0">
                <a:solidFill>
                  <a:schemeClr val="tx2">
                    <a:lumMod val="50000"/>
                  </a:schemeClr>
                </a:solidFill>
              </a:rPr>
              <a:t>18</a:t>
            </a:r>
            <a:r>
              <a:rPr lang="ja-JP" altLang="en-US" sz="3200" b="1" dirty="0">
                <a:solidFill>
                  <a:schemeClr val="tx2">
                    <a:lumMod val="50000"/>
                  </a:schemeClr>
                </a:solidFill>
              </a:rPr>
              <a:t>日回収開始</a:t>
            </a:r>
          </a:p>
          <a:p>
            <a:pPr marL="0" indent="0">
              <a:buNone/>
            </a:pPr>
            <a:r>
              <a:rPr lang="ja-JP" altLang="en-US" sz="3200" dirty="0"/>
              <a:t>マイトマイシン注用</a:t>
            </a:r>
            <a:r>
              <a:rPr lang="en-US" altLang="ja-JP" sz="3200" dirty="0"/>
              <a:t>10mg</a:t>
            </a:r>
            <a:r>
              <a:rPr lang="ja-JP" altLang="en-US" sz="3200" dirty="0"/>
              <a:t>の不溶性微粒子のモニタリングにおいて、一部のロットで不溶性微粒子数（</a:t>
            </a:r>
            <a:r>
              <a:rPr lang="en-US" altLang="ja-JP" sz="3200" dirty="0"/>
              <a:t>10μm</a:t>
            </a:r>
            <a:r>
              <a:rPr lang="ja-JP" altLang="en-US" sz="3200" dirty="0"/>
              <a:t>以上）の増加が確認されました。</a:t>
            </a:r>
          </a:p>
          <a:p>
            <a:pPr marL="0" indent="0">
              <a:buNone/>
            </a:pPr>
            <a:r>
              <a:rPr lang="ja-JP" altLang="en-US" sz="3200" dirty="0"/>
              <a:t>現在、本製品については不溶性微粒子の増加抑制の対策を実施しておりますが、当該ロットはその対策実施以前のロットです。</a:t>
            </a:r>
          </a:p>
          <a:p>
            <a:pPr marL="0" indent="0">
              <a:buNone/>
            </a:pPr>
            <a:r>
              <a:rPr lang="ja-JP" altLang="en-US" sz="3200" dirty="0"/>
              <a:t>使用期限内に規格値を超過すると予想されるロットもあることから、増加抑制対策実施前の全てのロットにつき自主回収することと致しました。</a:t>
            </a:r>
          </a:p>
          <a:p>
            <a:pPr marL="0" indent="0">
              <a:buNone/>
            </a:pPr>
            <a:r>
              <a:rPr lang="ja-JP" altLang="en-US" sz="3200" dirty="0"/>
              <a:t>⇒　</a:t>
            </a:r>
            <a:endParaRPr lang="en-US" altLang="ja-JP" sz="3200" dirty="0"/>
          </a:p>
          <a:p>
            <a:pPr marL="0" indent="0">
              <a:buNone/>
            </a:pPr>
            <a:r>
              <a:rPr lang="ja-JP" altLang="en-US" sz="3200" dirty="0"/>
              <a:t>いつ気がついて対策をして、いつ当局に報告されたのでしょう？</a:t>
            </a:r>
            <a:endParaRPr lang="en-US" altLang="ja-JP" sz="3200" dirty="0"/>
          </a:p>
          <a:p>
            <a:pPr marL="0" indent="0">
              <a:buNone/>
            </a:pPr>
            <a:r>
              <a:rPr lang="ja-JP" altLang="en-US" sz="3200" dirty="0"/>
              <a:t>対策してから回収まで</a:t>
            </a:r>
            <a:r>
              <a:rPr lang="en-US" altLang="ja-JP" sz="3200" dirty="0"/>
              <a:t>1</a:t>
            </a:r>
            <a:r>
              <a:rPr lang="ja-JP" altLang="en-US" sz="3200"/>
              <a:t>年かかっています。</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TotalTime>
  <Words>6</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販売名：マイトマイシン注用10mg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96</cp:revision>
  <dcterms:created xsi:type="dcterms:W3CDTF">2015-03-05T03:29:01Z</dcterms:created>
  <dcterms:modified xsi:type="dcterms:W3CDTF">2017-05-18T11:28:45Z</dcterms:modified>
</cp:coreProperties>
</file>