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3" d="100"/>
          <a:sy n="33" d="100"/>
        </p:scale>
        <p:origin x="44" y="8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2017/5/10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販売名：サレックス軟膏０．０５％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fontScale="92500"/>
          </a:bodyPr>
          <a:lstStyle/>
          <a:p>
            <a:pPr marL="0" indent="0">
              <a:buNone/>
            </a:pPr>
            <a:r>
              <a:rPr lang="ja-JP" altLang="en-US" sz="3600" b="1" dirty="0">
                <a:solidFill>
                  <a:schemeClr val="tx2">
                    <a:lumMod val="50000"/>
                  </a:schemeClr>
                </a:solidFill>
              </a:rPr>
              <a:t>対象ロット　　　出荷数量（箱）　　　　　　出荷時期</a:t>
            </a:r>
          </a:p>
          <a:p>
            <a:pPr marL="0" indent="0">
              <a:buNone/>
            </a:pPr>
            <a:r>
              <a:rPr lang="ja-JP" altLang="en-US" dirty="0"/>
              <a:t>　</a:t>
            </a:r>
            <a:r>
              <a:rPr lang="en-US" altLang="ja-JP" dirty="0"/>
              <a:t>73009</a:t>
            </a:r>
            <a:r>
              <a:rPr lang="ja-JP" altLang="en-US" dirty="0"/>
              <a:t>　　　　　　　　　　　</a:t>
            </a:r>
            <a:r>
              <a:rPr lang="en-US" altLang="ja-JP" dirty="0"/>
              <a:t>486</a:t>
            </a:r>
            <a:r>
              <a:rPr lang="ja-JP" altLang="en-US" dirty="0"/>
              <a:t>本　　　　　　　　　平成</a:t>
            </a:r>
            <a:r>
              <a:rPr lang="en-US" altLang="ja-JP" dirty="0"/>
              <a:t>29</a:t>
            </a:r>
            <a:r>
              <a:rPr lang="ja-JP" altLang="en-US" dirty="0"/>
              <a:t>年</a:t>
            </a:r>
            <a:r>
              <a:rPr lang="en-US" altLang="ja-JP" dirty="0"/>
              <a:t>3</a:t>
            </a:r>
            <a:r>
              <a:rPr lang="ja-JP" altLang="en-US" dirty="0"/>
              <a:t>月</a:t>
            </a:r>
            <a:r>
              <a:rPr lang="en-US" altLang="ja-JP" dirty="0"/>
              <a:t>24</a:t>
            </a:r>
            <a:r>
              <a:rPr lang="ja-JP" altLang="en-US" dirty="0"/>
              <a:t>日</a:t>
            </a:r>
          </a:p>
          <a:p>
            <a:pPr marL="0" indent="0">
              <a:buNone/>
            </a:pPr>
            <a:r>
              <a:rPr lang="ja-JP" altLang="en-US" sz="3200" b="1" dirty="0">
                <a:solidFill>
                  <a:schemeClr val="tx2">
                    <a:lumMod val="50000"/>
                  </a:schemeClr>
                </a:solidFill>
              </a:rPr>
              <a:t>回収理由　　平成</a:t>
            </a:r>
            <a:r>
              <a:rPr lang="en-US" altLang="ja-JP" sz="3200" b="1" dirty="0">
                <a:solidFill>
                  <a:schemeClr val="tx2">
                    <a:lumMod val="50000"/>
                  </a:schemeClr>
                </a:solidFill>
              </a:rPr>
              <a:t>29</a:t>
            </a:r>
            <a:r>
              <a:rPr lang="ja-JP" altLang="en-US" sz="3200" b="1" dirty="0">
                <a:solidFill>
                  <a:schemeClr val="tx2">
                    <a:lumMod val="50000"/>
                  </a:schemeClr>
                </a:solidFill>
              </a:rPr>
              <a:t>年</a:t>
            </a:r>
            <a:r>
              <a:rPr lang="en-US" altLang="ja-JP" sz="3200" b="1" dirty="0">
                <a:solidFill>
                  <a:schemeClr val="tx2">
                    <a:lumMod val="50000"/>
                  </a:schemeClr>
                </a:solidFill>
              </a:rPr>
              <a:t>5</a:t>
            </a:r>
            <a:r>
              <a:rPr lang="ja-JP" altLang="en-US" sz="3200" b="1" dirty="0">
                <a:solidFill>
                  <a:schemeClr val="tx2">
                    <a:lumMod val="50000"/>
                  </a:schemeClr>
                </a:solidFill>
              </a:rPr>
              <a:t>月</a:t>
            </a:r>
            <a:r>
              <a:rPr lang="en-US" altLang="ja-JP" sz="3200" b="1" dirty="0">
                <a:solidFill>
                  <a:schemeClr val="tx2">
                    <a:lumMod val="50000"/>
                  </a:schemeClr>
                </a:solidFill>
              </a:rPr>
              <a:t>8</a:t>
            </a:r>
            <a:r>
              <a:rPr lang="ja-JP" altLang="en-US" sz="3200" b="1" dirty="0">
                <a:solidFill>
                  <a:schemeClr val="tx2">
                    <a:lumMod val="50000"/>
                  </a:schemeClr>
                </a:solidFill>
              </a:rPr>
              <a:t>日回収開始</a:t>
            </a:r>
          </a:p>
          <a:p>
            <a:pPr marL="0" indent="0">
              <a:buNone/>
            </a:pPr>
            <a:r>
              <a:rPr lang="ja-JP" altLang="en-US" sz="3200" dirty="0"/>
              <a:t>本製品は、ベタメタゾン酪酸エステルプロピオン酸エステルを主薬とした軟膏剤で、広口ボトルに充填されております。この度、医療機関よりロット</a:t>
            </a:r>
            <a:r>
              <a:rPr lang="en-US" altLang="ja-JP" sz="3200" dirty="0"/>
              <a:t>73009</a:t>
            </a:r>
            <a:r>
              <a:rPr lang="ja-JP" altLang="en-US" sz="3200" dirty="0"/>
              <a:t>のボトル蓋を開封した際、軟膏剤表面に毛髪様異物が付着しているとの情報を受け、現品確認の結果、異物は毛髪であることを確認</a:t>
            </a:r>
            <a:r>
              <a:rPr lang="ja-JP" altLang="en-US" sz="3200"/>
              <a:t>いたしました。本異物</a:t>
            </a:r>
            <a:r>
              <a:rPr lang="ja-JP" altLang="en-US" sz="3200" dirty="0"/>
              <a:t>の混入は、製造中の極めて偶発的な発生とも考えられ、同ロットの製品に異物が混入している可能性が完全に否定できないと判断し、万全を期すため該当ロットの製品を自主回収することといたしました。</a:t>
            </a:r>
          </a:p>
          <a:p>
            <a:pPr marL="0" indent="0">
              <a:buNone/>
            </a:pPr>
            <a:r>
              <a:rPr lang="ja-JP" altLang="en-US" sz="3200" dirty="0"/>
              <a:t>⇒　</a:t>
            </a:r>
            <a:endParaRPr lang="en-US" altLang="ja-JP" sz="3200" dirty="0"/>
          </a:p>
          <a:p>
            <a:pPr marL="0" indent="0">
              <a:buNone/>
            </a:pPr>
            <a:r>
              <a:rPr lang="ja-JP" altLang="en-US" sz="3200" dirty="0"/>
              <a:t>毛髪１個で製品回収を判断されたのでしょうか？</a:t>
            </a:r>
            <a:endParaRPr lang="en-US" altLang="ja-JP" sz="3200" dirty="0"/>
          </a:p>
          <a:p>
            <a:pPr marL="0" indent="0">
              <a:buNone/>
            </a:pPr>
            <a:endParaRPr lang="ja-JP" altLang="en-US" sz="3200"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1101</TotalTime>
  <Words>7</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販売名：サレックス軟膏０．０５％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94</cp:revision>
  <dcterms:created xsi:type="dcterms:W3CDTF">2015-03-05T03:29:01Z</dcterms:created>
  <dcterms:modified xsi:type="dcterms:W3CDTF">2017-05-10T09:19:32Z</dcterms:modified>
</cp:coreProperties>
</file>