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：パルム</a:t>
            </a:r>
            <a:r>
              <a:rPr lang="en-US" altLang="ja-JP" sz="3200" dirty="0" smtClean="0">
                <a:sym typeface="Wingdings" panose="05000000000000000000" pitchFamily="2" charset="2"/>
              </a:rPr>
              <a:t>U</a:t>
            </a:r>
            <a:r>
              <a:rPr lang="ja-JP" altLang="en-US" sz="3200" dirty="0" smtClean="0">
                <a:sym typeface="Wingdings" panose="05000000000000000000" pitchFamily="2" charset="2"/>
              </a:rPr>
              <a:t> 　　　</a:t>
            </a:r>
            <a:r>
              <a:rPr lang="ja-JP" altLang="en-US" sz="3200" dirty="0" smtClean="0">
                <a:solidFill>
                  <a:srgbClr val="C00000"/>
                </a:solidFill>
              </a:rPr>
              <a:t>製品</a:t>
            </a:r>
            <a:r>
              <a:rPr lang="ja-JP" altLang="en-US" sz="3200" dirty="0">
                <a:solidFill>
                  <a:srgbClr val="C00000"/>
                </a:solidFill>
              </a:rPr>
              <a:t>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ja-JP" altLang="en-US" dirty="0"/>
              <a:t>　</a:t>
            </a:r>
            <a:r>
              <a:rPr lang="en-US" altLang="ja-JP" dirty="0"/>
              <a:t>WY38</a:t>
            </a:r>
            <a:r>
              <a:rPr lang="ja-JP" altLang="en-US" dirty="0"/>
              <a:t>　　　　　　　　　　</a:t>
            </a:r>
            <a:r>
              <a:rPr lang="en-US" altLang="ja-JP" dirty="0"/>
              <a:t>11,000</a:t>
            </a:r>
            <a:r>
              <a:rPr lang="ja-JP" altLang="en-US" dirty="0"/>
              <a:t>箱　　　　　　</a:t>
            </a:r>
            <a:r>
              <a:rPr lang="ja-JP" altLang="en-US" dirty="0" smtClean="0"/>
              <a:t>　　　平成</a:t>
            </a:r>
            <a:r>
              <a:rPr lang="en-US" altLang="ja-JP" dirty="0"/>
              <a:t>27</a:t>
            </a:r>
            <a:r>
              <a:rPr lang="ja-JP" altLang="en-US" dirty="0"/>
              <a:t>年</a:t>
            </a:r>
            <a:r>
              <a:rPr lang="en-US" altLang="ja-JP" dirty="0"/>
              <a:t>12</a:t>
            </a:r>
            <a:r>
              <a:rPr lang="ja-JP" altLang="en-US" dirty="0"/>
              <a:t>月</a:t>
            </a:r>
            <a:r>
              <a:rPr lang="en-US" altLang="ja-JP" dirty="0"/>
              <a:t>10</a:t>
            </a:r>
            <a:r>
              <a:rPr lang="ja-JP" altLang="en-US" dirty="0" smtClean="0"/>
              <a:t>日</a:t>
            </a:r>
            <a:endParaRPr lang="en-US" altLang="ja-JP" dirty="0" smtClean="0"/>
          </a:p>
          <a:p>
            <a:pPr marL="0" indent="0">
              <a:buNone/>
            </a:pPr>
            <a:r>
              <a:rPr lang="ja-JP" altLang="en-US" sz="3200" b="1" dirty="0" smtClean="0">
                <a:solidFill>
                  <a:schemeClr val="tx2">
                    <a:lumMod val="50000"/>
                  </a:schemeClr>
                </a:solidFill>
              </a:rPr>
              <a:t>回収</a:t>
            </a:r>
            <a:r>
              <a:rPr lang="ja-JP" altLang="en-US" sz="3200" b="1" dirty="0">
                <a:solidFill>
                  <a:schemeClr val="tx2">
                    <a:lumMod val="50000"/>
                  </a:schemeClr>
                </a:solidFill>
              </a:rPr>
              <a:t>理由　　平成</a:t>
            </a:r>
            <a:r>
              <a:rPr lang="en-US" altLang="ja-JP" sz="3200" b="1" dirty="0" smtClean="0">
                <a:solidFill>
                  <a:schemeClr val="tx2">
                    <a:lumMod val="50000"/>
                  </a:schemeClr>
                </a:solidFill>
              </a:rPr>
              <a:t>28</a:t>
            </a:r>
            <a:r>
              <a:rPr lang="ja-JP" altLang="en-US" sz="3200" b="1" dirty="0" smtClean="0">
                <a:solidFill>
                  <a:schemeClr val="tx2">
                    <a:lumMod val="50000"/>
                  </a:schemeClr>
                </a:solidFill>
              </a:rPr>
              <a:t>年</a:t>
            </a:r>
            <a:r>
              <a:rPr lang="en-US" altLang="ja-JP" sz="3200" b="1" dirty="0" smtClean="0">
                <a:solidFill>
                  <a:schemeClr val="tx2">
                    <a:lumMod val="50000"/>
                  </a:schemeClr>
                </a:solidFill>
              </a:rPr>
              <a:t>12</a:t>
            </a:r>
            <a:r>
              <a:rPr lang="ja-JP" altLang="en-US" sz="3200" b="1" dirty="0" smtClean="0">
                <a:solidFill>
                  <a:schemeClr val="tx2">
                    <a:lumMod val="50000"/>
                  </a:schemeClr>
                </a:solidFill>
              </a:rPr>
              <a:t>月</a:t>
            </a:r>
            <a:r>
              <a:rPr lang="en-US" altLang="ja-JP" sz="3200" b="1" smtClean="0">
                <a:solidFill>
                  <a:schemeClr val="tx2">
                    <a:lumMod val="50000"/>
                  </a:schemeClr>
                </a:solidFill>
              </a:rPr>
              <a:t>26</a:t>
            </a:r>
            <a:r>
              <a:rPr lang="ja-JP" altLang="en-US" sz="3200" b="1" smtClean="0">
                <a:solidFill>
                  <a:schemeClr val="tx2">
                    <a:lumMod val="50000"/>
                  </a:schemeClr>
                </a:solidFill>
              </a:rPr>
              <a:t>日</a:t>
            </a:r>
            <a:r>
              <a:rPr lang="ja-JP" altLang="en-US" sz="3200" b="1" dirty="0">
                <a:solidFill>
                  <a:schemeClr val="tx2">
                    <a:lumMod val="50000"/>
                  </a:schemeClr>
                </a:solidFill>
              </a:rPr>
              <a:t>回収開始</a:t>
            </a:r>
          </a:p>
          <a:p>
            <a:pPr marL="0" indent="0">
              <a:buNone/>
            </a:pPr>
            <a:r>
              <a:rPr lang="ja-JP" altLang="en-US" sz="3200" dirty="0"/>
              <a:t>同一処方の他製品の製剤容器にロットの一部が充填されて出荷されたことが判明したため、対象ロットの自主</a:t>
            </a:r>
            <a:r>
              <a:rPr lang="ja-JP" altLang="en-US" sz="3200" dirty="0" smtClean="0"/>
              <a:t>回収</a:t>
            </a:r>
            <a:r>
              <a:rPr lang="ja-JP" altLang="en-US" sz="3200" dirty="0"/>
              <a:t>を行います</a:t>
            </a:r>
            <a:r>
              <a:rPr lang="ja-JP" altLang="en-US" sz="3200" dirty="0" smtClean="0"/>
              <a:t>。</a:t>
            </a:r>
            <a:r>
              <a:rPr lang="ja-JP" altLang="en-US" sz="3200" dirty="0"/>
              <a:t>　</a:t>
            </a:r>
            <a:endParaRPr lang="en-US" altLang="ja-JP" sz="3200" dirty="0"/>
          </a:p>
          <a:p>
            <a:pPr marL="0" indent="0">
              <a:buNone/>
            </a:pPr>
            <a:r>
              <a:rPr lang="ja-JP" altLang="en-US" sz="3200" dirty="0" smtClean="0"/>
              <a:t>⇒</a:t>
            </a:r>
            <a:endParaRPr lang="en-US" altLang="ja-JP" sz="3200" dirty="0" smtClean="0"/>
          </a:p>
          <a:p>
            <a:pPr marL="0" indent="0">
              <a:buNone/>
            </a:pPr>
            <a:r>
              <a:rPr lang="ja-JP" altLang="en-US" sz="3200" dirty="0"/>
              <a:t>容器</a:t>
            </a:r>
            <a:r>
              <a:rPr lang="ja-JP" altLang="en-US" sz="3200" dirty="0" smtClean="0"/>
              <a:t>のバーコード確認あるいはカメラ検査をラインで行っていなかったと思われる。</a:t>
            </a:r>
            <a:endParaRPr lang="en-US" altLang="ja-JP" sz="3200" dirty="0" smtClean="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1110</TotalTime>
  <Words>6</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販売名：パルムU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95</cp:revision>
  <dcterms:created xsi:type="dcterms:W3CDTF">2015-03-05T03:29:01Z</dcterms:created>
  <dcterms:modified xsi:type="dcterms:W3CDTF">2017-03-19T09:16:38Z</dcterms:modified>
</cp:coreProperties>
</file>