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7" autoAdjust="0"/>
    <p:restoredTop sz="94660"/>
  </p:normalViewPr>
  <p:slideViewPr>
    <p:cSldViewPr snapToGrid="0">
      <p:cViewPr varScale="1">
        <p:scale>
          <a:sx n="48" d="100"/>
          <a:sy n="48" d="100"/>
        </p:scale>
        <p:origin x="84" y="6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2015/5/19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2015/5/19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2015/5/19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2015/5/19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486877"/>
          </a:xfrm>
        </p:spPr>
        <p:txBody>
          <a:bodyPr>
            <a:normAutofit fontScale="90000"/>
          </a:bodyPr>
          <a:lstStyle/>
          <a:p>
            <a:r>
              <a:rPr lang="ja-JP" altLang="en-US" sz="3600" dirty="0"/>
              <a:t>販売名</a:t>
            </a:r>
            <a:r>
              <a:rPr lang="ja-JP" altLang="en-US" sz="3600" dirty="0" smtClean="0"/>
              <a:t>：  パキシル</a:t>
            </a:r>
            <a:r>
              <a:rPr lang="ja-JP" altLang="en-US" sz="3600" dirty="0"/>
              <a:t>錠</a:t>
            </a:r>
            <a:r>
              <a:rPr lang="en-US" altLang="ja-JP" sz="3600" dirty="0" smtClean="0"/>
              <a:t>5mg,10mg,20mg</a:t>
            </a:r>
            <a:r>
              <a:rPr lang="ja-JP" altLang="en-US" sz="3600" dirty="0"/>
              <a:t>　</a:t>
            </a:r>
            <a:r>
              <a:rPr lang="en-US" altLang="ja-JP" sz="3600" dirty="0" smtClean="0"/>
              <a:t/>
            </a:r>
            <a:br>
              <a:rPr lang="en-US" altLang="ja-JP" sz="3600" dirty="0" smtClean="0"/>
            </a:br>
            <a:r>
              <a:rPr lang="ja-JP" altLang="en-US" sz="3600" dirty="0"/>
              <a:t>　</a:t>
            </a:r>
            <a:r>
              <a:rPr lang="ja-JP" altLang="en-US" sz="3600" dirty="0" smtClean="0"/>
              <a:t>　　　　　パキシル</a:t>
            </a:r>
            <a:r>
              <a:rPr lang="en-US" altLang="ja-JP" sz="3600" dirty="0"/>
              <a:t>CR</a:t>
            </a:r>
            <a:r>
              <a:rPr lang="ja-JP" altLang="en-US" sz="3600" dirty="0"/>
              <a:t>錠</a:t>
            </a:r>
            <a:r>
              <a:rPr lang="en-US" altLang="ja-JP" sz="3600" dirty="0" smtClean="0"/>
              <a:t>12.5mg,25mg</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192696"/>
            <a:ext cx="12191999" cy="5665304"/>
          </a:xfrm>
        </p:spPr>
        <p:txBody>
          <a:bodyPr>
            <a:normAutofit lnSpcReduction="10000"/>
          </a:bodyPr>
          <a:lstStyle/>
          <a:p>
            <a:pPr marL="0" indent="0">
              <a:buNone/>
            </a:pPr>
            <a:r>
              <a:rPr lang="ja-JP" altLang="en-US" sz="3200" b="1" dirty="0" smtClean="0">
                <a:solidFill>
                  <a:srgbClr val="002060"/>
                </a:solidFill>
              </a:rPr>
              <a:t>対象</a:t>
            </a:r>
            <a:r>
              <a:rPr lang="ja-JP" altLang="en-US" sz="3200" b="1" dirty="0">
                <a:solidFill>
                  <a:srgbClr val="002060"/>
                </a:solidFill>
              </a:rPr>
              <a:t>ロット、数量及び出荷時期</a:t>
            </a:r>
          </a:p>
          <a:p>
            <a:pPr marL="0" indent="0">
              <a:buNone/>
            </a:pPr>
            <a:r>
              <a:rPr lang="ja-JP" altLang="en-US" sz="3200" dirty="0" smtClean="0"/>
              <a:t>商</a:t>
            </a:r>
            <a:r>
              <a:rPr lang="ja-JP" altLang="en-US" sz="3200" dirty="0"/>
              <a:t>品名</a:t>
            </a:r>
            <a:r>
              <a:rPr lang="ja-JP" altLang="en-US" sz="3200" dirty="0" smtClean="0"/>
              <a:t>：</a:t>
            </a:r>
            <a:endParaRPr lang="en-US" altLang="ja-JP" sz="3200" dirty="0" smtClean="0"/>
          </a:p>
          <a:p>
            <a:pPr marL="0" indent="0">
              <a:buNone/>
            </a:pPr>
            <a:r>
              <a:rPr lang="ja-JP" altLang="en-US" sz="3200" dirty="0" smtClean="0"/>
              <a:t>パキシル</a:t>
            </a:r>
            <a:r>
              <a:rPr lang="ja-JP" altLang="en-US" sz="3200" dirty="0"/>
              <a:t>錠</a:t>
            </a:r>
            <a:r>
              <a:rPr lang="en-US" altLang="ja-JP" sz="3200" dirty="0" smtClean="0"/>
              <a:t>5mg 100TPTP 10</a:t>
            </a:r>
            <a:r>
              <a:rPr lang="ja-JP" altLang="en-US" sz="3200" dirty="0" smtClean="0"/>
              <a:t>ロット、</a:t>
            </a:r>
            <a:endParaRPr lang="en-US" altLang="ja-JP" sz="3200" dirty="0" smtClean="0"/>
          </a:p>
          <a:p>
            <a:pPr marL="0" indent="0">
              <a:buNone/>
            </a:pPr>
            <a:r>
              <a:rPr lang="en-US" altLang="ja-JP" sz="3200" dirty="0" smtClean="0"/>
              <a:t>10mg</a:t>
            </a:r>
            <a:r>
              <a:rPr lang="ja-JP" altLang="en-US" sz="3200" dirty="0" smtClean="0"/>
              <a:t>　</a:t>
            </a:r>
            <a:r>
              <a:rPr lang="en-US" altLang="ja-JP" sz="3200" dirty="0" smtClean="0"/>
              <a:t>100TPTP8</a:t>
            </a:r>
            <a:r>
              <a:rPr lang="ja-JP" altLang="en-US" sz="3200" dirty="0" smtClean="0"/>
              <a:t>ロット、</a:t>
            </a:r>
            <a:r>
              <a:rPr lang="en-US" altLang="ja-JP" sz="3200" dirty="0" smtClean="0"/>
              <a:t>140TPTP6</a:t>
            </a:r>
            <a:r>
              <a:rPr lang="ja-JP" altLang="en-US" sz="3200" dirty="0" smtClean="0"/>
              <a:t>ロット、</a:t>
            </a:r>
            <a:r>
              <a:rPr lang="en-US" altLang="ja-JP" sz="3200" dirty="0" smtClean="0"/>
              <a:t>500TPTP10</a:t>
            </a:r>
            <a:r>
              <a:rPr lang="ja-JP" altLang="en-US" sz="3200" dirty="0" smtClean="0"/>
              <a:t>ロット、</a:t>
            </a:r>
            <a:r>
              <a:rPr lang="en-US" altLang="ja-JP" sz="3200" dirty="0" smtClean="0"/>
              <a:t>500T</a:t>
            </a:r>
            <a:r>
              <a:rPr lang="ja-JP" altLang="en-US" sz="3200" dirty="0" smtClean="0"/>
              <a:t>バラ</a:t>
            </a:r>
            <a:r>
              <a:rPr lang="en-US" altLang="ja-JP" sz="3200" dirty="0" smtClean="0"/>
              <a:t>4</a:t>
            </a:r>
            <a:r>
              <a:rPr lang="ja-JP" altLang="en-US" sz="3200" dirty="0" smtClean="0"/>
              <a:t>ロット</a:t>
            </a:r>
            <a:endParaRPr lang="en-US" altLang="ja-JP" sz="3200" dirty="0" smtClean="0"/>
          </a:p>
          <a:p>
            <a:pPr marL="0" indent="0">
              <a:buNone/>
            </a:pPr>
            <a:r>
              <a:rPr lang="ja-JP" altLang="en-US" sz="3200" dirty="0" smtClean="0"/>
              <a:t>　　　　</a:t>
            </a:r>
            <a:r>
              <a:rPr lang="en-US" altLang="ja-JP" sz="3200" dirty="0" smtClean="0"/>
              <a:t>700TPTP5</a:t>
            </a:r>
            <a:r>
              <a:rPr lang="ja-JP" altLang="en-US" sz="3200" dirty="0" smtClean="0"/>
              <a:t>ロット、</a:t>
            </a:r>
            <a:r>
              <a:rPr lang="ja-JP" altLang="en-US" sz="3200" dirty="0"/>
              <a:t>　</a:t>
            </a:r>
            <a:r>
              <a:rPr lang="ja-JP" altLang="en-US" sz="3200" dirty="0" smtClean="0"/>
              <a:t>　　</a:t>
            </a:r>
            <a:endParaRPr lang="en-US" altLang="ja-JP" sz="3200" dirty="0" smtClean="0"/>
          </a:p>
          <a:p>
            <a:pPr marL="0" indent="0">
              <a:buNone/>
            </a:pPr>
            <a:r>
              <a:rPr lang="en-US" altLang="ja-JP" sz="3200" dirty="0" smtClean="0"/>
              <a:t>20mg</a:t>
            </a:r>
            <a:r>
              <a:rPr lang="ja-JP" altLang="en-US" sz="3200" dirty="0" smtClean="0"/>
              <a:t>　</a:t>
            </a:r>
            <a:r>
              <a:rPr lang="en-US" altLang="ja-JP" sz="3200" dirty="0" smtClean="0"/>
              <a:t>100TPTP5</a:t>
            </a:r>
            <a:r>
              <a:rPr lang="ja-JP" altLang="en-US" sz="3200" dirty="0" smtClean="0"/>
              <a:t>ロット、</a:t>
            </a:r>
            <a:r>
              <a:rPr lang="en-US" altLang="ja-JP" sz="3200" dirty="0" smtClean="0"/>
              <a:t>140TPTP3</a:t>
            </a:r>
            <a:r>
              <a:rPr lang="ja-JP" altLang="en-US" sz="3200" dirty="0" smtClean="0"/>
              <a:t>ロット、</a:t>
            </a:r>
            <a:r>
              <a:rPr lang="en-US" altLang="ja-JP" sz="3200" dirty="0" smtClean="0"/>
              <a:t>500TPTP7</a:t>
            </a:r>
            <a:r>
              <a:rPr lang="ja-JP" altLang="en-US" sz="3200" dirty="0" smtClean="0"/>
              <a:t>ロット、</a:t>
            </a:r>
            <a:r>
              <a:rPr lang="en-US" altLang="ja-JP" sz="3200" dirty="0" smtClean="0"/>
              <a:t>500T</a:t>
            </a:r>
            <a:r>
              <a:rPr lang="ja-JP" altLang="en-US" sz="3200" dirty="0" smtClean="0"/>
              <a:t>バラ</a:t>
            </a:r>
            <a:r>
              <a:rPr lang="en-US" altLang="ja-JP" sz="3200" dirty="0" smtClean="0"/>
              <a:t>3</a:t>
            </a:r>
            <a:r>
              <a:rPr lang="ja-JP" altLang="en-US" sz="3200" dirty="0" smtClean="0"/>
              <a:t>ロット</a:t>
            </a:r>
            <a:endParaRPr lang="en-US" altLang="ja-JP" sz="3200" dirty="0" smtClean="0"/>
          </a:p>
          <a:p>
            <a:pPr marL="0" indent="0">
              <a:buNone/>
            </a:pPr>
            <a:r>
              <a:rPr lang="ja-JP" altLang="en-US" sz="3200" dirty="0"/>
              <a:t>　</a:t>
            </a:r>
            <a:r>
              <a:rPr lang="ja-JP" altLang="en-US" sz="3200" dirty="0" smtClean="0"/>
              <a:t>　　　</a:t>
            </a:r>
            <a:r>
              <a:rPr lang="en-US" altLang="ja-JP" sz="3200" dirty="0" smtClean="0"/>
              <a:t>700TPTP3</a:t>
            </a:r>
            <a:r>
              <a:rPr lang="ja-JP" altLang="en-US" sz="3200" dirty="0" smtClean="0"/>
              <a:t>ロット、</a:t>
            </a:r>
            <a:endParaRPr lang="en-US" altLang="ja-JP" sz="3200" dirty="0" smtClean="0"/>
          </a:p>
          <a:p>
            <a:pPr marL="0" indent="0">
              <a:buNone/>
            </a:pPr>
            <a:r>
              <a:rPr lang="ja-JP" altLang="en-US" sz="3200" dirty="0"/>
              <a:t>パキシル</a:t>
            </a:r>
            <a:r>
              <a:rPr lang="en-US" altLang="ja-JP" sz="3200" dirty="0"/>
              <a:t>CR</a:t>
            </a:r>
            <a:r>
              <a:rPr lang="ja-JP" altLang="en-US" sz="3200" dirty="0"/>
              <a:t>錠</a:t>
            </a:r>
            <a:r>
              <a:rPr lang="en-US" altLang="ja-JP" sz="3200" dirty="0" smtClean="0"/>
              <a:t>12.5mg</a:t>
            </a:r>
            <a:r>
              <a:rPr lang="ja-JP" altLang="en-US" sz="3200" dirty="0" smtClean="0"/>
              <a:t>　</a:t>
            </a:r>
            <a:r>
              <a:rPr lang="en-US" altLang="ja-JP" sz="3200" dirty="0" smtClean="0"/>
              <a:t>140TPTP28</a:t>
            </a:r>
            <a:r>
              <a:rPr lang="ja-JP" altLang="en-US" sz="3200" dirty="0" smtClean="0"/>
              <a:t>ロット、</a:t>
            </a:r>
            <a:r>
              <a:rPr lang="en-US" altLang="ja-JP" sz="3200" dirty="0" smtClean="0"/>
              <a:t>500T</a:t>
            </a:r>
            <a:r>
              <a:rPr lang="ja-JP" altLang="en-US" sz="3200" dirty="0" smtClean="0"/>
              <a:t>バラ</a:t>
            </a:r>
            <a:r>
              <a:rPr lang="en-US" altLang="ja-JP" sz="3200" dirty="0" smtClean="0"/>
              <a:t>4</a:t>
            </a:r>
            <a:r>
              <a:rPr lang="ja-JP" altLang="en-US" sz="3200" dirty="0" smtClean="0"/>
              <a:t>ロット</a:t>
            </a:r>
            <a:endParaRPr lang="en-US" altLang="ja-JP" sz="3200" dirty="0" smtClean="0"/>
          </a:p>
          <a:p>
            <a:pPr marL="0" indent="0">
              <a:buNone/>
            </a:pPr>
            <a:r>
              <a:rPr lang="en-US" altLang="ja-JP" sz="3200" dirty="0" smtClean="0"/>
              <a:t>25mg</a:t>
            </a:r>
            <a:r>
              <a:rPr lang="ja-JP" altLang="en-US" sz="3200" dirty="0" smtClean="0"/>
              <a:t>　</a:t>
            </a:r>
            <a:r>
              <a:rPr lang="en-US" altLang="ja-JP" sz="3200" dirty="0" smtClean="0"/>
              <a:t>140TPTP10</a:t>
            </a:r>
            <a:r>
              <a:rPr lang="ja-JP" altLang="en-US" sz="3200" dirty="0" smtClean="0"/>
              <a:t>ロット、</a:t>
            </a:r>
            <a:r>
              <a:rPr lang="en-US" altLang="ja-JP" sz="3200" dirty="0" smtClean="0"/>
              <a:t>500T</a:t>
            </a:r>
            <a:r>
              <a:rPr lang="ja-JP" altLang="en-US" sz="3200" dirty="0" smtClean="0"/>
              <a:t>バラ３ロット</a:t>
            </a:r>
            <a:endParaRPr lang="en-US" altLang="ja-JP" sz="3200" dirty="0" smtClean="0"/>
          </a:p>
          <a:p>
            <a:pPr marL="0" indent="0">
              <a:buNone/>
            </a:pPr>
            <a:endParaRPr lang="en-US" altLang="ja-JP" sz="900" dirty="0" smtClean="0"/>
          </a:p>
          <a:p>
            <a:pPr marL="0" indent="0">
              <a:buNone/>
            </a:pPr>
            <a:endParaRPr lang="en-US" altLang="ja-JP"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486877"/>
          </a:xfrm>
        </p:spPr>
        <p:txBody>
          <a:bodyPr>
            <a:normAutofit fontScale="90000"/>
          </a:bodyPr>
          <a:lstStyle/>
          <a:p>
            <a:r>
              <a:rPr lang="ja-JP" altLang="en-US" sz="3600" dirty="0"/>
              <a:t>販売名</a:t>
            </a:r>
            <a:r>
              <a:rPr lang="ja-JP" altLang="en-US" sz="3600" dirty="0" smtClean="0"/>
              <a:t>：  パキシル</a:t>
            </a:r>
            <a:r>
              <a:rPr lang="ja-JP" altLang="en-US" sz="3600" dirty="0"/>
              <a:t>錠</a:t>
            </a:r>
            <a:r>
              <a:rPr lang="en-US" altLang="ja-JP" sz="3600" dirty="0" smtClean="0"/>
              <a:t>5mg,10mg,20mg</a:t>
            </a:r>
            <a:r>
              <a:rPr lang="ja-JP" altLang="en-US" sz="3600" dirty="0"/>
              <a:t>　</a:t>
            </a:r>
            <a:r>
              <a:rPr lang="en-US" altLang="ja-JP" sz="3600" dirty="0" smtClean="0"/>
              <a:t/>
            </a:r>
            <a:br>
              <a:rPr lang="en-US" altLang="ja-JP" sz="3600" dirty="0" smtClean="0"/>
            </a:br>
            <a:r>
              <a:rPr lang="ja-JP" altLang="en-US" sz="3600" dirty="0"/>
              <a:t>　</a:t>
            </a:r>
            <a:r>
              <a:rPr lang="ja-JP" altLang="en-US" sz="3600" dirty="0" smtClean="0"/>
              <a:t>　　　　　パキシル</a:t>
            </a:r>
            <a:r>
              <a:rPr lang="en-US" altLang="ja-JP" sz="3600" dirty="0"/>
              <a:t>CR</a:t>
            </a:r>
            <a:r>
              <a:rPr lang="ja-JP" altLang="en-US" sz="3600" dirty="0"/>
              <a:t>錠</a:t>
            </a:r>
            <a:r>
              <a:rPr lang="en-US" altLang="ja-JP" sz="3600" dirty="0" smtClean="0"/>
              <a:t>12.5mg,25mg</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053548"/>
            <a:ext cx="12191999" cy="5804452"/>
          </a:xfrm>
        </p:spPr>
        <p:txBody>
          <a:bodyPr>
            <a:normAutofit/>
          </a:bodyPr>
          <a:lstStyle/>
          <a:p>
            <a:pPr marL="0" indent="0">
              <a:buNone/>
            </a:pPr>
            <a:r>
              <a:rPr lang="ja-JP" altLang="en-US" sz="3000" b="1" dirty="0" smtClean="0">
                <a:solidFill>
                  <a:srgbClr val="002060"/>
                </a:solidFill>
              </a:rPr>
              <a:t>回収</a:t>
            </a:r>
            <a:r>
              <a:rPr lang="ja-JP" altLang="en-US" sz="3000" b="1" dirty="0">
                <a:solidFill>
                  <a:srgbClr val="002060"/>
                </a:solidFill>
              </a:rPr>
              <a:t>理由</a:t>
            </a:r>
            <a:r>
              <a:rPr lang="ja-JP" altLang="en-US" dirty="0"/>
              <a:t>　</a:t>
            </a:r>
            <a:r>
              <a:rPr lang="en-US" altLang="ja-JP" dirty="0" smtClean="0"/>
              <a:t>2014</a:t>
            </a:r>
            <a:r>
              <a:rPr lang="ja-JP" altLang="en-US" dirty="0" smtClean="0"/>
              <a:t>年４月２日</a:t>
            </a:r>
            <a:endParaRPr lang="ja-JP" altLang="en-US" dirty="0"/>
          </a:p>
          <a:p>
            <a:pPr marL="0" indent="0">
              <a:buNone/>
            </a:pPr>
            <a:r>
              <a:rPr lang="ja-JP" altLang="en-US" dirty="0"/>
              <a:t>当該製品の原薬製造所に対して行われた米国食品医薬品庁（</a:t>
            </a:r>
            <a:r>
              <a:rPr lang="en-US" altLang="ja-JP" dirty="0"/>
              <a:t>FDA</a:t>
            </a:r>
            <a:r>
              <a:rPr lang="ja-JP" altLang="en-US" dirty="0"/>
              <a:t>）に</a:t>
            </a:r>
            <a:r>
              <a:rPr lang="ja-JP" altLang="en-US" dirty="0" smtClean="0"/>
              <a:t>よる</a:t>
            </a:r>
            <a:endParaRPr lang="en-US" altLang="ja-JP" dirty="0" smtClean="0"/>
          </a:p>
          <a:p>
            <a:pPr marL="0" indent="0">
              <a:buNone/>
            </a:pPr>
            <a:r>
              <a:rPr lang="en-US" altLang="ja-JP" dirty="0" smtClean="0"/>
              <a:t>GMP</a:t>
            </a:r>
            <a:r>
              <a:rPr lang="ja-JP" altLang="en-US" dirty="0"/>
              <a:t>査察におきまして、製造ならびに</a:t>
            </a:r>
            <a:r>
              <a:rPr lang="ja-JP" altLang="en-US" dirty="0" smtClean="0"/>
              <a:t>品質</a:t>
            </a:r>
            <a:r>
              <a:rPr lang="ja-JP" altLang="en-US" dirty="0"/>
              <a:t>管理上の不備が指摘され</a:t>
            </a:r>
            <a:r>
              <a:rPr lang="ja-JP" altLang="en-US" dirty="0" smtClean="0"/>
              <a:t>、</a:t>
            </a:r>
            <a:endParaRPr lang="en-US" altLang="ja-JP" dirty="0" smtClean="0"/>
          </a:p>
          <a:p>
            <a:pPr marL="0" indent="0">
              <a:buNone/>
            </a:pPr>
            <a:r>
              <a:rPr lang="ja-JP" altLang="en-US" dirty="0" smtClean="0"/>
              <a:t>本年</a:t>
            </a:r>
            <a:r>
              <a:rPr lang="en-US" altLang="ja-JP" dirty="0"/>
              <a:t>3</a:t>
            </a:r>
            <a:r>
              <a:rPr lang="ja-JP" altLang="en-US" dirty="0"/>
              <a:t>月</a:t>
            </a:r>
            <a:r>
              <a:rPr lang="en-US" altLang="ja-JP" dirty="0"/>
              <a:t>18</a:t>
            </a:r>
            <a:r>
              <a:rPr lang="ja-JP" altLang="en-US" dirty="0"/>
              <a:t>日付で警告状が発出されました。</a:t>
            </a:r>
          </a:p>
          <a:p>
            <a:pPr marL="0" indent="0">
              <a:buNone/>
            </a:pPr>
            <a:r>
              <a:rPr lang="ja-JP" altLang="en-US" dirty="0"/>
              <a:t>弊社では</a:t>
            </a:r>
            <a:r>
              <a:rPr lang="en-US" altLang="ja-JP" dirty="0"/>
              <a:t>FDA</a:t>
            </a:r>
            <a:r>
              <a:rPr lang="ja-JP" altLang="en-US" dirty="0"/>
              <a:t>から警告状が出されたことを真摯に受け止め</a:t>
            </a:r>
            <a:r>
              <a:rPr lang="ja-JP" altLang="en-US" dirty="0" smtClean="0"/>
              <a:t>、</a:t>
            </a:r>
            <a:endParaRPr lang="en-US" altLang="ja-JP" dirty="0" smtClean="0"/>
          </a:p>
          <a:p>
            <a:pPr marL="0" indent="0">
              <a:buNone/>
            </a:pPr>
            <a:r>
              <a:rPr lang="ja-JP" altLang="en-US" dirty="0" smtClean="0"/>
              <a:t>本製造所</a:t>
            </a:r>
            <a:r>
              <a:rPr lang="ja-JP" altLang="en-US" dirty="0"/>
              <a:t>で製造されたパロキセチン原薬の中で</a:t>
            </a:r>
            <a:r>
              <a:rPr lang="ja-JP" altLang="en-US" dirty="0" smtClean="0"/>
              <a:t>、</a:t>
            </a:r>
            <a:endParaRPr lang="en-US" altLang="ja-JP" dirty="0" smtClean="0"/>
          </a:p>
          <a:p>
            <a:pPr marL="0" indent="0">
              <a:buNone/>
            </a:pPr>
            <a:r>
              <a:rPr lang="en-US" altLang="ja-JP" dirty="0" smtClean="0"/>
              <a:t>FDA</a:t>
            </a:r>
            <a:r>
              <a:rPr lang="ja-JP" altLang="en-US" dirty="0"/>
              <a:t>の指摘に関係する特定の製造番号の原薬を用いて製造した製剤について</a:t>
            </a:r>
            <a:r>
              <a:rPr lang="ja-JP" altLang="en-US" dirty="0" smtClean="0"/>
              <a:t>、</a:t>
            </a:r>
            <a:endParaRPr lang="en-US" altLang="ja-JP" dirty="0" smtClean="0"/>
          </a:p>
          <a:p>
            <a:pPr marL="0" indent="0">
              <a:buNone/>
            </a:pPr>
            <a:r>
              <a:rPr lang="ja-JP" altLang="en-US" dirty="0" smtClean="0"/>
              <a:t>念のため</a:t>
            </a:r>
            <a:r>
              <a:rPr lang="ja-JP" altLang="en-US" dirty="0"/>
              <a:t>に自主回収することと</a:t>
            </a:r>
            <a:r>
              <a:rPr lang="ja-JP" altLang="en-US" dirty="0" smtClean="0"/>
              <a:t>いたしました。</a:t>
            </a:r>
            <a:endParaRPr lang="en-US" altLang="ja-JP" dirty="0" smtClean="0"/>
          </a:p>
          <a:p>
            <a:pPr marL="0" indent="0">
              <a:buNone/>
            </a:pPr>
            <a:r>
              <a:rPr lang="ja-JP" altLang="en-US" dirty="0" smtClean="0"/>
              <a:t>⇒</a:t>
            </a:r>
            <a:endParaRPr lang="en-US" altLang="ja-JP" dirty="0" smtClean="0"/>
          </a:p>
          <a:p>
            <a:pPr marL="0" indent="0">
              <a:buNone/>
            </a:pPr>
            <a:r>
              <a:rPr lang="ja-JP" altLang="en-US" dirty="0" smtClean="0"/>
              <a:t>海外当局の査察による警告状に関連する原薬を使用した製剤の回収</a:t>
            </a:r>
            <a:endParaRPr lang="en-US" altLang="ja-JP" dirty="0" smtClean="0"/>
          </a:p>
          <a:p>
            <a:pPr marL="0" indent="0">
              <a:buNone/>
            </a:pPr>
            <a:r>
              <a:rPr lang="en-US" altLang="ja-JP" dirty="0" smtClean="0"/>
              <a:t>PMDA</a:t>
            </a:r>
            <a:r>
              <a:rPr lang="ja-JP" altLang="en-US" dirty="0" smtClean="0"/>
              <a:t>は問題点を見つけられなかったのだろうか？</a:t>
            </a:r>
            <a:endParaRPr lang="ja-JP" altLang="en-US" dirty="0"/>
          </a:p>
          <a:p>
            <a:pPr marL="0" indent="0">
              <a:buNone/>
            </a:pPr>
            <a:endParaRPr lang="en-US" altLang="ja-JP" dirty="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30</Words>
  <Application>Microsoft Office PowerPoint</Application>
  <PresentationFormat>ワイド画面</PresentationFormat>
  <Paragraphs>22</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Arial</vt:lpstr>
      <vt:lpstr>Calibri</vt:lpstr>
      <vt:lpstr>Calibri Light</vt:lpstr>
      <vt:lpstr>Office テーマ</vt:lpstr>
      <vt:lpstr>販売名：  パキシル錠5mg,10mg,20mg　 　　　　　　パキシルCR錠12.5mg,25mg　     製品回収</vt:lpstr>
      <vt:lpstr>販売名：  パキシル錠5mg,10mg,20mg　 　　　　　　パキシルCR錠12.5mg,25mg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16</cp:revision>
  <dcterms:created xsi:type="dcterms:W3CDTF">2015-03-05T03:29:01Z</dcterms:created>
  <dcterms:modified xsi:type="dcterms:W3CDTF">2015-05-19T14:59:04Z</dcterms:modified>
</cp:coreProperties>
</file>