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34" d="100"/>
          <a:sy n="34" d="100"/>
        </p:scale>
        <p:origin x="52"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709170"/>
          </a:xfrm>
        </p:spPr>
        <p:txBody>
          <a:bodyPr>
            <a:normAutofit/>
          </a:bodyPr>
          <a:lstStyle/>
          <a:p>
            <a:r>
              <a:rPr lang="ja-JP" altLang="en-US" sz="3200" dirty="0">
                <a:sym typeface="Wingdings" panose="05000000000000000000" pitchFamily="2" charset="2"/>
              </a:rPr>
              <a:t>販売名</a:t>
            </a:r>
            <a:r>
              <a:rPr lang="ja-JP" altLang="en-US" sz="3200" dirty="0">
                <a:sym typeface="Wingdings" panose="05000000000000000000" pitchFamily="2" charset="2"/>
              </a:rPr>
              <a:t>：プラバスタチンナトリウム錠</a:t>
            </a:r>
            <a:r>
              <a:rPr lang="en-US" altLang="ja-JP" sz="3200" dirty="0">
                <a:sym typeface="Wingdings" panose="05000000000000000000" pitchFamily="2" charset="2"/>
              </a:rPr>
              <a:t>5mg</a:t>
            </a:r>
            <a:r>
              <a:rPr lang="ja-JP" altLang="en-US" sz="3200" dirty="0">
                <a:sym typeface="Wingdings" panose="05000000000000000000" pitchFamily="2" charset="2"/>
              </a:rPr>
              <a:t>「日医工</a:t>
            </a:r>
            <a:r>
              <a:rPr lang="ja-JP" altLang="en-US" sz="3200" dirty="0" smtClean="0">
                <a:sym typeface="Wingdings" panose="05000000000000000000" pitchFamily="2" charset="2"/>
              </a:rPr>
              <a:t>」 　　　</a:t>
            </a:r>
            <a:r>
              <a:rPr lang="ja-JP" altLang="en-US" sz="3200" dirty="0" smtClean="0">
                <a:solidFill>
                  <a:srgbClr val="C00000"/>
                </a:solidFill>
              </a:rPr>
              <a:t>製品</a:t>
            </a:r>
            <a:r>
              <a:rPr lang="ja-JP" altLang="en-US" sz="3200" dirty="0">
                <a:solidFill>
                  <a:srgbClr val="C00000"/>
                </a:solidFill>
              </a:rPr>
              <a:t>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73426"/>
            <a:ext cx="12191999" cy="5784575"/>
          </a:xfrm>
        </p:spPr>
        <p:txBody>
          <a:bodyPr>
            <a:normAutofit fontScale="92500"/>
          </a:bodyPr>
          <a:lstStyle/>
          <a:p>
            <a:pPr marL="0" indent="0">
              <a:buNone/>
            </a:pPr>
            <a:r>
              <a:rPr lang="ja-JP" altLang="en-US" sz="3600" b="1" dirty="0" smtClean="0">
                <a:solidFill>
                  <a:schemeClr val="tx2">
                    <a:lumMod val="50000"/>
                  </a:schemeClr>
                </a:solidFill>
              </a:rPr>
              <a:t>対象</a:t>
            </a:r>
            <a:r>
              <a:rPr lang="ja-JP" altLang="en-US" sz="3600" b="1" dirty="0">
                <a:solidFill>
                  <a:schemeClr val="tx2">
                    <a:lumMod val="50000"/>
                  </a:schemeClr>
                </a:solidFill>
              </a:rPr>
              <a:t>ロット　　　出荷数量（箱</a:t>
            </a:r>
            <a:r>
              <a:rPr lang="ja-JP" altLang="en-US" sz="3600" b="1" dirty="0" smtClean="0">
                <a:solidFill>
                  <a:schemeClr val="tx2">
                    <a:lumMod val="50000"/>
                  </a:schemeClr>
                </a:solidFill>
              </a:rPr>
              <a:t>）　　　　　</a:t>
            </a:r>
            <a:r>
              <a:rPr lang="ja-JP" altLang="en-US" sz="3600" b="1" dirty="0">
                <a:solidFill>
                  <a:schemeClr val="tx2">
                    <a:lumMod val="50000"/>
                  </a:schemeClr>
                </a:solidFill>
              </a:rPr>
              <a:t>　</a:t>
            </a:r>
            <a:r>
              <a:rPr lang="ja-JP" altLang="en-US" sz="3600" b="1" dirty="0" smtClean="0">
                <a:solidFill>
                  <a:schemeClr val="tx2">
                    <a:lumMod val="50000"/>
                  </a:schemeClr>
                </a:solidFill>
              </a:rPr>
              <a:t>出荷時期</a:t>
            </a:r>
            <a:endParaRPr lang="ja-JP" altLang="en-US" sz="3600" b="1" dirty="0">
              <a:solidFill>
                <a:schemeClr val="tx2">
                  <a:lumMod val="50000"/>
                </a:schemeClr>
              </a:solidFill>
            </a:endParaRPr>
          </a:p>
          <a:p>
            <a:pPr marL="0" indent="0">
              <a:buNone/>
            </a:pPr>
            <a:r>
              <a:rPr lang="ja-JP" altLang="en-US" dirty="0"/>
              <a:t>　</a:t>
            </a:r>
            <a:r>
              <a:rPr lang="ja-JP" altLang="en-US" dirty="0" smtClean="0"/>
              <a:t>３ロット</a:t>
            </a:r>
            <a:r>
              <a:rPr lang="ja-JP" altLang="en-US" dirty="0"/>
              <a:t>　　　　　　</a:t>
            </a:r>
            <a:r>
              <a:rPr lang="ja-JP" altLang="en-US" dirty="0" smtClean="0"/>
              <a:t>約２，７００箱　　　　　平成</a:t>
            </a:r>
            <a:r>
              <a:rPr lang="en-US" altLang="ja-JP" dirty="0" smtClean="0"/>
              <a:t>26</a:t>
            </a:r>
            <a:r>
              <a:rPr lang="ja-JP" altLang="en-US" dirty="0" smtClean="0"/>
              <a:t>年</a:t>
            </a:r>
            <a:r>
              <a:rPr lang="en-US" altLang="ja-JP" dirty="0" smtClean="0"/>
              <a:t>7</a:t>
            </a:r>
            <a:r>
              <a:rPr lang="ja-JP" altLang="en-US" dirty="0" smtClean="0"/>
              <a:t>月</a:t>
            </a:r>
            <a:r>
              <a:rPr lang="en-US" altLang="ja-JP" dirty="0" smtClean="0"/>
              <a:t>2</a:t>
            </a:r>
            <a:r>
              <a:rPr lang="ja-JP" altLang="en-US" dirty="0" smtClean="0"/>
              <a:t>日</a:t>
            </a:r>
            <a:r>
              <a:rPr lang="ja-JP" altLang="en-US" dirty="0"/>
              <a:t>～平成</a:t>
            </a:r>
            <a:r>
              <a:rPr lang="en-US" altLang="ja-JP" dirty="0"/>
              <a:t>29</a:t>
            </a:r>
            <a:r>
              <a:rPr lang="ja-JP" altLang="en-US" dirty="0" smtClean="0"/>
              <a:t>年</a:t>
            </a:r>
            <a:r>
              <a:rPr lang="en-US" altLang="ja-JP" dirty="0" smtClean="0"/>
              <a:t>2</a:t>
            </a:r>
            <a:r>
              <a:rPr lang="ja-JP" altLang="en-US" dirty="0" smtClean="0"/>
              <a:t>月</a:t>
            </a:r>
            <a:r>
              <a:rPr lang="en-US" altLang="ja-JP" dirty="0"/>
              <a:t>27</a:t>
            </a:r>
            <a:r>
              <a:rPr lang="ja-JP" altLang="en-US" dirty="0" smtClean="0"/>
              <a:t>日</a:t>
            </a:r>
            <a:endParaRPr lang="en-US" altLang="ja-JP" dirty="0" smtClean="0"/>
          </a:p>
          <a:p>
            <a:pPr marL="0" indent="0">
              <a:buNone/>
            </a:pPr>
            <a:r>
              <a:rPr lang="ja-JP" altLang="en-US" sz="3200" b="1" dirty="0" smtClean="0">
                <a:solidFill>
                  <a:schemeClr val="tx2">
                    <a:lumMod val="50000"/>
                  </a:schemeClr>
                </a:solidFill>
              </a:rPr>
              <a:t>回収</a:t>
            </a:r>
            <a:r>
              <a:rPr lang="ja-JP" altLang="en-US" sz="3200" b="1" dirty="0">
                <a:solidFill>
                  <a:schemeClr val="tx2">
                    <a:lumMod val="50000"/>
                  </a:schemeClr>
                </a:solidFill>
              </a:rPr>
              <a:t>理由　　平成</a:t>
            </a:r>
            <a:r>
              <a:rPr lang="en-US" altLang="ja-JP" sz="3200" b="1" dirty="0">
                <a:solidFill>
                  <a:schemeClr val="tx2">
                    <a:lumMod val="50000"/>
                  </a:schemeClr>
                </a:solidFill>
              </a:rPr>
              <a:t>29</a:t>
            </a:r>
            <a:r>
              <a:rPr lang="ja-JP" altLang="en-US" sz="3200" b="1" dirty="0" smtClean="0">
                <a:solidFill>
                  <a:schemeClr val="tx2">
                    <a:lumMod val="50000"/>
                  </a:schemeClr>
                </a:solidFill>
              </a:rPr>
              <a:t>年３月７日</a:t>
            </a:r>
            <a:r>
              <a:rPr lang="ja-JP" altLang="en-US" sz="3200" b="1" dirty="0">
                <a:solidFill>
                  <a:schemeClr val="tx2">
                    <a:lumMod val="50000"/>
                  </a:schemeClr>
                </a:solidFill>
              </a:rPr>
              <a:t>回収開始</a:t>
            </a:r>
          </a:p>
          <a:p>
            <a:pPr marL="0" indent="0">
              <a:buNone/>
            </a:pPr>
            <a:r>
              <a:rPr lang="ja-JP" altLang="en-US" sz="3200" dirty="0"/>
              <a:t>本製品の対象ロットにおいて、個装箱の集中表示欄に別の製品の識別コードが印刷されていることが判明</a:t>
            </a:r>
            <a:r>
              <a:rPr lang="ja-JP" altLang="en-US" sz="3200" dirty="0" smtClean="0"/>
              <a:t>いたしました</a:t>
            </a:r>
            <a:r>
              <a:rPr lang="ja-JP" altLang="en-US" sz="3200" dirty="0"/>
              <a:t>。</a:t>
            </a:r>
          </a:p>
          <a:p>
            <a:pPr marL="0" indent="0">
              <a:buNone/>
            </a:pPr>
            <a:r>
              <a:rPr lang="ja-JP" altLang="en-US" sz="3200" dirty="0"/>
              <a:t>なお、</a:t>
            </a:r>
            <a:r>
              <a:rPr lang="en-US" altLang="ja-JP" sz="3200" dirty="0"/>
              <a:t>PTP</a:t>
            </a:r>
            <a:r>
              <a:rPr lang="ja-JP" altLang="en-US" sz="3200" dirty="0"/>
              <a:t>と錠剤の識別コードには誤りはなく、製品の品質も問題がないことから、服用による健康被害が</a:t>
            </a:r>
            <a:r>
              <a:rPr lang="ja-JP" altLang="en-US" sz="3200" dirty="0" smtClean="0"/>
              <a:t>発生する</a:t>
            </a:r>
            <a:r>
              <a:rPr lang="ja-JP" altLang="en-US" sz="3200" dirty="0"/>
              <a:t>ことはないと考えておりますが、医療関係者における混乱を招く恐れがあると判断し、自主回収</a:t>
            </a:r>
            <a:r>
              <a:rPr lang="ja-JP" altLang="en-US" sz="3200" dirty="0" smtClean="0"/>
              <a:t>いたします</a:t>
            </a:r>
            <a:r>
              <a:rPr lang="ja-JP" altLang="en-US" sz="3200" dirty="0"/>
              <a:t>。</a:t>
            </a:r>
          </a:p>
          <a:p>
            <a:pPr marL="0" indent="0">
              <a:buNone/>
            </a:pPr>
            <a:r>
              <a:rPr lang="ja-JP" altLang="en-US" sz="3200" dirty="0" smtClean="0"/>
              <a:t>⇒</a:t>
            </a:r>
            <a:r>
              <a:rPr lang="ja-JP" altLang="en-US" sz="3200" dirty="0"/>
              <a:t>　</a:t>
            </a:r>
            <a:endParaRPr lang="en-US" altLang="ja-JP" sz="3200" dirty="0"/>
          </a:p>
          <a:p>
            <a:pPr marL="0" indent="0">
              <a:buNone/>
            </a:pPr>
            <a:r>
              <a:rPr lang="ja-JP" altLang="en-US" sz="3200" dirty="0" smtClean="0"/>
              <a:t>同じ原因で</a:t>
            </a:r>
            <a:r>
              <a:rPr lang="en-US" altLang="ja-JP" sz="3200" dirty="0" smtClean="0"/>
              <a:t>2</a:t>
            </a:r>
            <a:r>
              <a:rPr lang="ja-JP" altLang="en-US" sz="3200" dirty="0" smtClean="0"/>
              <a:t>月</a:t>
            </a:r>
            <a:r>
              <a:rPr lang="en-US" altLang="ja-JP" sz="3200" dirty="0" smtClean="0"/>
              <a:t>2</a:t>
            </a:r>
            <a:r>
              <a:rPr lang="ja-JP" altLang="en-US" sz="3200" smtClean="0"/>
              <a:t>日に回収されている。他のロット製品調査をすぐに行うのに、なぜ１か月もかかったのでしょう？　欠品を来さないために当局が製品回収を待ってくれたのではないかと想像します。</a:t>
            </a:r>
            <a:endParaRPr lang="en-US" altLang="ja-JP" sz="3200" dirty="0" smtClean="0"/>
          </a:p>
          <a:p>
            <a:pPr marL="0" indent="0">
              <a:buNone/>
            </a:pPr>
            <a:endParaRPr lang="ja-JP" altLang="en-US" sz="3200"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1084</TotalTime>
  <Words>10</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販売名：プラバスタチンナトリウム錠5mg「日医工」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90</cp:revision>
  <dcterms:created xsi:type="dcterms:W3CDTF">2015-03-05T03:29:01Z</dcterms:created>
  <dcterms:modified xsi:type="dcterms:W3CDTF">2017-03-19T08:50:46Z</dcterms:modified>
</cp:coreProperties>
</file>