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6"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a:t>
            </a:r>
            <a:r>
              <a:rPr lang="ja-JP" altLang="en-US" sz="3200" dirty="0">
                <a:sym typeface="Wingdings" panose="05000000000000000000" pitchFamily="2" charset="2"/>
              </a:rPr>
              <a:t>：プラバスタチンナトリウム</a:t>
            </a:r>
            <a:r>
              <a:rPr lang="ja-JP" altLang="en-US" sz="3200" dirty="0" smtClean="0">
                <a:sym typeface="Wingdings" panose="05000000000000000000" pitchFamily="2" charset="2"/>
              </a:rPr>
              <a:t>錠</a:t>
            </a:r>
            <a:r>
              <a:rPr lang="en-US" altLang="ja-JP" sz="3200" dirty="0" smtClean="0">
                <a:sym typeface="Wingdings" panose="05000000000000000000" pitchFamily="2" charset="2"/>
              </a:rPr>
              <a:t>10mg</a:t>
            </a:r>
            <a:r>
              <a:rPr lang="ja-JP" altLang="en-US" sz="3200" dirty="0">
                <a:sym typeface="Wingdings" panose="05000000000000000000" pitchFamily="2" charset="2"/>
              </a:rPr>
              <a:t>「日医工</a:t>
            </a:r>
            <a:r>
              <a:rPr lang="ja-JP" altLang="en-US" sz="3200" dirty="0" smtClean="0">
                <a:sym typeface="Wingdings" panose="05000000000000000000" pitchFamily="2" charset="2"/>
              </a:rPr>
              <a:t>」 　　　</a:t>
            </a:r>
            <a:r>
              <a:rPr lang="ja-JP" altLang="en-US" sz="3200" dirty="0" smtClean="0">
                <a:solidFill>
                  <a:srgbClr val="C00000"/>
                </a:solidFill>
              </a:rPr>
              <a:t>製品</a:t>
            </a:r>
            <a:r>
              <a:rPr lang="ja-JP" altLang="en-US" sz="3200" dirty="0">
                <a:solidFill>
                  <a:srgbClr val="C00000"/>
                </a:solidFill>
              </a:rPr>
              <a:t>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92500"/>
          </a:bodyPr>
          <a:lstStyle/>
          <a:p>
            <a:pPr marL="0" indent="0">
              <a:buNone/>
            </a:pPr>
            <a:r>
              <a:rPr lang="ja-JP" altLang="en-US" sz="3600" b="1" dirty="0" smtClean="0">
                <a:solidFill>
                  <a:schemeClr val="tx2">
                    <a:lumMod val="50000"/>
                  </a:schemeClr>
                </a:solidFill>
              </a:rPr>
              <a:t>対象</a:t>
            </a:r>
            <a:r>
              <a:rPr lang="ja-JP" altLang="en-US" sz="3600" b="1" dirty="0">
                <a:solidFill>
                  <a:schemeClr val="tx2">
                    <a:lumMod val="50000"/>
                  </a:schemeClr>
                </a:solidFill>
              </a:rPr>
              <a:t>ロット　　　出荷数量（箱</a:t>
            </a:r>
            <a:r>
              <a:rPr lang="ja-JP" altLang="en-US" sz="3600" b="1" dirty="0" smtClean="0">
                <a:solidFill>
                  <a:schemeClr val="tx2">
                    <a:lumMod val="50000"/>
                  </a:schemeClr>
                </a:solidFill>
              </a:rPr>
              <a:t>）　　　　　</a:t>
            </a:r>
            <a:r>
              <a:rPr lang="ja-JP" altLang="en-US" sz="3600" b="1" dirty="0">
                <a:solidFill>
                  <a:schemeClr val="tx2">
                    <a:lumMod val="50000"/>
                  </a:schemeClr>
                </a:solidFill>
              </a:rPr>
              <a:t>　</a:t>
            </a:r>
            <a:r>
              <a:rPr lang="ja-JP" altLang="en-US" sz="3600" b="1" dirty="0" smtClean="0">
                <a:solidFill>
                  <a:schemeClr val="tx2">
                    <a:lumMod val="50000"/>
                  </a:schemeClr>
                </a:solidFill>
              </a:rPr>
              <a:t>出荷時期</a:t>
            </a:r>
            <a:endParaRPr lang="ja-JP" altLang="en-US" sz="3600" b="1" dirty="0">
              <a:solidFill>
                <a:schemeClr val="tx2">
                  <a:lumMod val="50000"/>
                </a:schemeClr>
              </a:solidFill>
            </a:endParaRPr>
          </a:p>
          <a:p>
            <a:pPr marL="0" indent="0">
              <a:buNone/>
            </a:pPr>
            <a:r>
              <a:rPr lang="ja-JP" altLang="en-US" dirty="0"/>
              <a:t>　</a:t>
            </a:r>
            <a:r>
              <a:rPr lang="ja-JP" altLang="en-US" dirty="0" smtClean="0"/>
              <a:t>４１ロット</a:t>
            </a:r>
            <a:r>
              <a:rPr lang="ja-JP" altLang="en-US" dirty="0"/>
              <a:t>　　　　　　</a:t>
            </a:r>
            <a:r>
              <a:rPr lang="ja-JP" altLang="en-US" dirty="0" smtClean="0"/>
              <a:t>約６３，０００箱　　　　　平成</a:t>
            </a:r>
            <a:r>
              <a:rPr lang="en-US" altLang="ja-JP" dirty="0" smtClean="0"/>
              <a:t>26</a:t>
            </a:r>
            <a:r>
              <a:rPr lang="ja-JP" altLang="en-US" dirty="0" smtClean="0"/>
              <a:t>年</a:t>
            </a:r>
            <a:r>
              <a:rPr lang="en-US" altLang="ja-JP" dirty="0" smtClean="0"/>
              <a:t>7</a:t>
            </a:r>
            <a:r>
              <a:rPr lang="ja-JP" altLang="en-US" dirty="0" smtClean="0"/>
              <a:t>月</a:t>
            </a:r>
            <a:r>
              <a:rPr lang="en-US" altLang="ja-JP" dirty="0" smtClean="0"/>
              <a:t>7</a:t>
            </a:r>
            <a:r>
              <a:rPr lang="ja-JP" altLang="en-US" dirty="0" smtClean="0"/>
              <a:t>日</a:t>
            </a:r>
            <a:r>
              <a:rPr lang="ja-JP" altLang="en-US" dirty="0"/>
              <a:t>～平成</a:t>
            </a:r>
            <a:r>
              <a:rPr lang="en-US" altLang="ja-JP" dirty="0"/>
              <a:t>29</a:t>
            </a:r>
            <a:r>
              <a:rPr lang="ja-JP" altLang="en-US" dirty="0" smtClean="0"/>
              <a:t>年</a:t>
            </a:r>
            <a:r>
              <a:rPr lang="en-US" altLang="ja-JP" dirty="0" smtClean="0"/>
              <a:t>2</a:t>
            </a:r>
            <a:r>
              <a:rPr lang="ja-JP" altLang="en-US" dirty="0" smtClean="0"/>
              <a:t>月１日</a:t>
            </a:r>
            <a:endParaRPr lang="en-US" altLang="ja-JP" dirty="0" smtClean="0"/>
          </a:p>
          <a:p>
            <a:pPr marL="0" indent="0">
              <a:buNone/>
            </a:pPr>
            <a:r>
              <a:rPr lang="ja-JP" altLang="en-US" sz="3200" b="1" dirty="0" smtClean="0">
                <a:solidFill>
                  <a:schemeClr val="tx2">
                    <a:lumMod val="50000"/>
                  </a:schemeClr>
                </a:solidFill>
              </a:rPr>
              <a:t>回収</a:t>
            </a:r>
            <a:r>
              <a:rPr lang="ja-JP" altLang="en-US" sz="3200" b="1" dirty="0">
                <a:solidFill>
                  <a:schemeClr val="tx2">
                    <a:lumMod val="50000"/>
                  </a:schemeClr>
                </a:solidFill>
              </a:rPr>
              <a:t>理由　　平成</a:t>
            </a:r>
            <a:r>
              <a:rPr lang="en-US" altLang="ja-JP" sz="3200" b="1" dirty="0">
                <a:solidFill>
                  <a:schemeClr val="tx2">
                    <a:lumMod val="50000"/>
                  </a:schemeClr>
                </a:solidFill>
              </a:rPr>
              <a:t>29</a:t>
            </a:r>
            <a:r>
              <a:rPr lang="ja-JP" altLang="en-US" sz="3200" b="1" dirty="0" smtClean="0">
                <a:solidFill>
                  <a:schemeClr val="tx2">
                    <a:lumMod val="50000"/>
                  </a:schemeClr>
                </a:solidFill>
              </a:rPr>
              <a:t>年２月２日</a:t>
            </a:r>
            <a:r>
              <a:rPr lang="ja-JP" altLang="en-US" sz="3200" b="1" dirty="0">
                <a:solidFill>
                  <a:schemeClr val="tx2">
                    <a:lumMod val="50000"/>
                  </a:schemeClr>
                </a:solidFill>
              </a:rPr>
              <a:t>回収開始</a:t>
            </a:r>
          </a:p>
          <a:p>
            <a:pPr marL="0" indent="0">
              <a:buNone/>
            </a:pPr>
            <a:r>
              <a:rPr lang="ja-JP" altLang="en-US" sz="3200" dirty="0"/>
              <a:t>本製品の対象ロットにおいて、</a:t>
            </a:r>
            <a:r>
              <a:rPr lang="en-US" altLang="ja-JP" sz="3200" dirty="0"/>
              <a:t>PTP</a:t>
            </a:r>
            <a:r>
              <a:rPr lang="ja-JP" altLang="en-US" sz="3200" dirty="0"/>
              <a:t>シートに印刷されている調剤包装単位のバーコードを読み取ると、製品名</a:t>
            </a:r>
            <a:r>
              <a:rPr lang="ja-JP" altLang="en-US" sz="3200" dirty="0" smtClean="0"/>
              <a:t>は正しい</a:t>
            </a:r>
            <a:r>
              <a:rPr lang="ja-JP" altLang="en-US" sz="3200" dirty="0"/>
              <a:t>ものの、異なる包装規格が表示されることが判明いたしました。</a:t>
            </a:r>
          </a:p>
          <a:p>
            <a:pPr marL="0" indent="0">
              <a:buNone/>
            </a:pPr>
            <a:r>
              <a:rPr lang="ja-JP" altLang="en-US" sz="3200" dirty="0"/>
              <a:t>なお、個装箱のバーコード、製品の品質には問題がないことから、服用による健康被害が発生することはない</a:t>
            </a:r>
            <a:r>
              <a:rPr lang="ja-JP" altLang="en-US" sz="3200" dirty="0" smtClean="0"/>
              <a:t>と考えて</a:t>
            </a:r>
            <a:r>
              <a:rPr lang="ja-JP" altLang="en-US" sz="3200" dirty="0"/>
              <a:t>おりますが、医療関係者における混乱を招く恐れがあると判断し、自主回収いたします。</a:t>
            </a:r>
          </a:p>
          <a:p>
            <a:pPr marL="0" indent="0">
              <a:buNone/>
            </a:pPr>
            <a:r>
              <a:rPr lang="ja-JP" altLang="en-US" sz="3200" dirty="0" smtClean="0"/>
              <a:t>⇒</a:t>
            </a:r>
            <a:r>
              <a:rPr lang="ja-JP" altLang="en-US" sz="3200" dirty="0"/>
              <a:t>　</a:t>
            </a:r>
            <a:endParaRPr lang="en-US" altLang="ja-JP" sz="3200" dirty="0"/>
          </a:p>
          <a:p>
            <a:pPr marL="0" indent="0">
              <a:buNone/>
            </a:pPr>
            <a:r>
              <a:rPr lang="ja-JP" altLang="en-US" sz="3200" dirty="0" smtClean="0"/>
              <a:t>ラインでバーコード確認はされていなかったのでしょうか？</a:t>
            </a:r>
            <a:r>
              <a:rPr lang="ja-JP" altLang="en-US" sz="3200" smtClean="0"/>
              <a:t>　他社でバーコード</a:t>
            </a:r>
            <a:r>
              <a:rPr lang="ja-JP" altLang="en-US" sz="3200" dirty="0" smtClean="0"/>
              <a:t>間違いによる製品回収があった時に対策をされなかったのでしょうか？</a:t>
            </a:r>
            <a:endParaRPr lang="en-US" altLang="ja-JP" sz="3200" dirty="0" smtClean="0"/>
          </a:p>
          <a:p>
            <a:pPr marL="0" indent="0">
              <a:buNone/>
            </a:pPr>
            <a:endParaRPr lang="en-US" altLang="ja-JP" sz="3200" dirty="0" smtClean="0"/>
          </a:p>
          <a:p>
            <a:pPr marL="0" indent="0">
              <a:buNone/>
            </a:pPr>
            <a:endParaRPr lang="ja-JP" altLang="en-US" sz="3200"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1090</TotalTime>
  <Words>10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販売名：プラバスタチンナトリウム錠10mg「日医工」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92</cp:revision>
  <dcterms:created xsi:type="dcterms:W3CDTF">2015-03-05T03:29:01Z</dcterms:created>
  <dcterms:modified xsi:type="dcterms:W3CDTF">2017-03-19T08:57:12Z</dcterms:modified>
</cp:coreProperties>
</file>