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34" d="100"/>
          <a:sy n="34" d="100"/>
        </p:scale>
        <p:origin x="5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2017/3/19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5352"/>
            <a:ext cx="12192000" cy="709170"/>
          </a:xfrm>
        </p:spPr>
        <p:txBody>
          <a:bodyPr>
            <a:normAutofit fontScale="90000"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</a:t>
            </a:r>
            <a:r>
              <a:rPr lang="ja-JP" altLang="en-US" sz="3200" dirty="0" smtClean="0">
                <a:sym typeface="Wingdings" panose="05000000000000000000" pitchFamily="2" charset="2"/>
              </a:rPr>
              <a:t>：</a:t>
            </a:r>
            <a:r>
              <a:rPr lang="en-US" altLang="ja-JP" sz="3200" dirty="0">
                <a:sym typeface="Wingdings" panose="05000000000000000000" pitchFamily="2" charset="2"/>
              </a:rPr>
              <a:t>(1)</a:t>
            </a:r>
            <a:r>
              <a:rPr lang="ja-JP" altLang="en-US" sz="3200" dirty="0">
                <a:sym typeface="Wingdings" panose="05000000000000000000" pitchFamily="2" charset="2"/>
              </a:rPr>
              <a:t>コルダンー</a:t>
            </a:r>
            <a:r>
              <a:rPr lang="ja-JP" altLang="en-US" sz="3200" dirty="0" smtClean="0">
                <a:sym typeface="Wingdings" panose="05000000000000000000" pitchFamily="2" charset="2"/>
              </a:rPr>
              <a:t>Ｓ　　 </a:t>
            </a:r>
            <a:r>
              <a:rPr lang="en-US" altLang="ja-JP" sz="3200" dirty="0">
                <a:sym typeface="Wingdings" panose="05000000000000000000" pitchFamily="2" charset="2"/>
              </a:rPr>
              <a:t>(2)</a:t>
            </a:r>
            <a:r>
              <a:rPr lang="ja-JP" altLang="en-US" sz="3200" dirty="0">
                <a:sym typeface="Wingdings" panose="05000000000000000000" pitchFamily="2" charset="2"/>
              </a:rPr>
              <a:t>新コルダン「顆粒</a:t>
            </a:r>
            <a:r>
              <a:rPr lang="ja-JP" altLang="en-US" sz="3200" dirty="0" smtClean="0">
                <a:sym typeface="Wingdings" panose="05000000000000000000" pitchFamily="2" charset="2"/>
              </a:rPr>
              <a:t>」　　 </a:t>
            </a:r>
            <a:r>
              <a:rPr lang="en-US" altLang="ja-JP" sz="3200" dirty="0">
                <a:sym typeface="Wingdings" panose="05000000000000000000" pitchFamily="2" charset="2"/>
              </a:rPr>
              <a:t>(3)</a:t>
            </a:r>
            <a:r>
              <a:rPr lang="ja-JP" altLang="en-US" sz="3200" dirty="0">
                <a:sym typeface="Wingdings" panose="05000000000000000000" pitchFamily="2" charset="2"/>
              </a:rPr>
              <a:t>コッテン錠</a:t>
            </a:r>
            <a:br>
              <a:rPr lang="ja-JP" altLang="en-US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　　　　　</a:t>
            </a:r>
            <a:r>
              <a:rPr lang="ja-JP" altLang="en-US" sz="3200" dirty="0" smtClean="0">
                <a:sym typeface="Wingdings" panose="05000000000000000000" pitchFamily="2" charset="2"/>
              </a:rPr>
              <a:t> </a:t>
            </a:r>
            <a:r>
              <a:rPr lang="en-US" altLang="ja-JP" sz="3200" dirty="0">
                <a:sym typeface="Wingdings" panose="05000000000000000000" pitchFamily="2" charset="2"/>
              </a:rPr>
              <a:t>(4)</a:t>
            </a:r>
            <a:r>
              <a:rPr lang="ja-JP" altLang="en-US" sz="3200" dirty="0" smtClean="0">
                <a:sym typeface="Wingdings" panose="05000000000000000000" pitchFamily="2" charset="2"/>
              </a:rPr>
              <a:t>ノーセイ</a:t>
            </a:r>
            <a:r>
              <a:rPr lang="ja-JP" altLang="en-US" sz="3200" dirty="0">
                <a:sym typeface="Wingdings" panose="05000000000000000000" pitchFamily="2" charset="2"/>
              </a:rPr>
              <a:t>　　　　 </a:t>
            </a:r>
            <a:r>
              <a:rPr lang="en-US" altLang="ja-JP" sz="3200" dirty="0">
                <a:sym typeface="Wingdings" panose="05000000000000000000" pitchFamily="2" charset="2"/>
              </a:rPr>
              <a:t>(5)</a:t>
            </a:r>
            <a:r>
              <a:rPr lang="ja-JP" altLang="en-US" sz="3200" dirty="0">
                <a:sym typeface="Wingdings" panose="05000000000000000000" pitchFamily="2" charset="2"/>
              </a:rPr>
              <a:t>胃腸薬</a:t>
            </a:r>
            <a:r>
              <a:rPr lang="ja-JP" altLang="en-US" sz="3200" dirty="0" smtClean="0">
                <a:sym typeface="Wingdings" panose="05000000000000000000" pitchFamily="2" charset="2"/>
              </a:rPr>
              <a:t>ダルムカプセル　　　</a:t>
            </a:r>
            <a:r>
              <a:rPr lang="ja-JP" altLang="en-US" sz="3200" dirty="0" smtClean="0">
                <a:solidFill>
                  <a:srgbClr val="C00000"/>
                </a:solidFill>
              </a:rPr>
              <a:t>製品</a:t>
            </a:r>
            <a:r>
              <a:rPr lang="ja-JP" altLang="en-US" sz="3200" dirty="0">
                <a:solidFill>
                  <a:srgbClr val="C00000"/>
                </a:solidFill>
              </a:rPr>
              <a:t>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73426"/>
            <a:ext cx="12191999" cy="5784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b="1" dirty="0" smtClean="0">
                <a:solidFill>
                  <a:schemeClr val="tx2">
                    <a:lumMod val="50000"/>
                  </a:schemeClr>
                </a:solidFill>
              </a:rPr>
              <a:t>対象</a:t>
            </a: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ロット　　　出荷数量（箱</a:t>
            </a:r>
            <a:r>
              <a:rPr lang="ja-JP" altLang="en-US" sz="3600" b="1" dirty="0" smtClean="0">
                <a:solidFill>
                  <a:schemeClr val="tx2">
                    <a:lumMod val="50000"/>
                  </a:schemeClr>
                </a:solidFill>
              </a:rPr>
              <a:t>）　　　　　</a:t>
            </a: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　</a:t>
            </a:r>
            <a:r>
              <a:rPr lang="ja-JP" altLang="en-US" sz="3600" b="1" dirty="0" smtClean="0">
                <a:solidFill>
                  <a:schemeClr val="tx2">
                    <a:lumMod val="50000"/>
                  </a:schemeClr>
                </a:solidFill>
              </a:rPr>
              <a:t>出荷時期</a:t>
            </a:r>
            <a:endParaRPr lang="ja-JP" altLang="en-US" sz="36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６ロット</a:t>
            </a:r>
            <a:r>
              <a:rPr lang="ja-JP" altLang="en-US" dirty="0"/>
              <a:t>　　　　　　</a:t>
            </a:r>
            <a:r>
              <a:rPr lang="ja-JP" altLang="en-US" dirty="0" smtClean="0"/>
              <a:t>約３０，０００箱　　　　　平成</a:t>
            </a:r>
            <a:r>
              <a:rPr lang="en-US" altLang="ja-JP" dirty="0" smtClean="0"/>
              <a:t>28</a:t>
            </a:r>
            <a:r>
              <a:rPr lang="ja-JP" altLang="en-US" dirty="0" smtClean="0"/>
              <a:t>年</a:t>
            </a:r>
            <a:r>
              <a:rPr lang="en-US" altLang="ja-JP" dirty="0" smtClean="0"/>
              <a:t>4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</a:t>
            </a:r>
            <a:r>
              <a:rPr lang="ja-JP" altLang="en-US" dirty="0" smtClean="0"/>
              <a:t>日</a:t>
            </a:r>
            <a:r>
              <a:rPr lang="ja-JP" altLang="en-US" dirty="0"/>
              <a:t>～平成</a:t>
            </a:r>
            <a:r>
              <a:rPr lang="en-US" altLang="ja-JP" dirty="0"/>
              <a:t>29</a:t>
            </a:r>
            <a:r>
              <a:rPr lang="ja-JP" altLang="en-US" dirty="0" smtClean="0"/>
              <a:t>年</a:t>
            </a:r>
            <a:r>
              <a:rPr lang="en-US" altLang="ja-JP" dirty="0" smtClean="0"/>
              <a:t>2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22</a:t>
            </a:r>
            <a:r>
              <a:rPr lang="ja-JP" altLang="en-US" dirty="0" smtClean="0"/>
              <a:t>日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sz="3200" b="1" dirty="0" smtClean="0">
                <a:solidFill>
                  <a:schemeClr val="tx2">
                    <a:lumMod val="50000"/>
                  </a:schemeClr>
                </a:solidFill>
              </a:rPr>
              <a:t>回収</a:t>
            </a: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理由　　平成</a:t>
            </a:r>
            <a:r>
              <a:rPr lang="en-US" altLang="ja-JP" sz="3200" b="1" dirty="0">
                <a:solidFill>
                  <a:schemeClr val="tx2">
                    <a:lumMod val="50000"/>
                  </a:schemeClr>
                </a:solidFill>
              </a:rPr>
              <a:t>29</a:t>
            </a:r>
            <a:r>
              <a:rPr lang="ja-JP" altLang="en-US" sz="3200" b="1" dirty="0" smtClean="0">
                <a:solidFill>
                  <a:schemeClr val="tx2">
                    <a:lumMod val="50000"/>
                  </a:schemeClr>
                </a:solidFill>
              </a:rPr>
              <a:t>年３月</a:t>
            </a:r>
            <a:r>
              <a:rPr lang="en-US" altLang="ja-JP" sz="3200" b="1" dirty="0" smtClean="0">
                <a:solidFill>
                  <a:schemeClr val="tx2">
                    <a:lumMod val="50000"/>
                  </a:schemeClr>
                </a:solidFill>
              </a:rPr>
              <a:t>14</a:t>
            </a:r>
            <a:r>
              <a:rPr lang="ja-JP" altLang="en-US" sz="3200" b="1" dirty="0" smtClean="0">
                <a:solidFill>
                  <a:schemeClr val="tx2">
                    <a:lumMod val="50000"/>
                  </a:schemeClr>
                </a:solidFill>
              </a:rPr>
              <a:t>日</a:t>
            </a:r>
            <a:r>
              <a:rPr lang="ja-JP" altLang="en-US" sz="3200" b="1" dirty="0">
                <a:solidFill>
                  <a:schemeClr val="tx2">
                    <a:lumMod val="50000"/>
                  </a:schemeClr>
                </a:solidFill>
              </a:rPr>
              <a:t>回収開始</a:t>
            </a:r>
          </a:p>
          <a:p>
            <a:pPr marL="0" indent="0">
              <a:buNone/>
            </a:pPr>
            <a:r>
              <a:rPr lang="ja-JP" altLang="en-US" sz="3200" dirty="0"/>
              <a:t>製品を製造所から出荷する際に、承認書に基づく一部の製品試験を実施して</a:t>
            </a:r>
            <a:r>
              <a:rPr lang="ja-JP" altLang="en-US" sz="3200" dirty="0" smtClean="0"/>
              <a:t>おらず</a:t>
            </a:r>
            <a:r>
              <a:rPr lang="ja-JP" altLang="en-US" sz="3200" dirty="0"/>
              <a:t>、また品質管理の結果を適正に評価せずに出荷をしていたため、配置期限の残存する全ての当該製品を自主</a:t>
            </a:r>
            <a:r>
              <a:rPr lang="ja-JP" altLang="en-US" sz="3200" dirty="0" smtClean="0"/>
              <a:t>回収</a:t>
            </a:r>
            <a:r>
              <a:rPr lang="ja-JP" altLang="en-US" sz="3200" dirty="0"/>
              <a:t>します。</a:t>
            </a:r>
          </a:p>
          <a:p>
            <a:pPr marL="0" indent="0">
              <a:buNone/>
            </a:pPr>
            <a:r>
              <a:rPr lang="ja-JP" altLang="en-US" sz="3200" dirty="0" smtClean="0"/>
              <a:t>⇒</a:t>
            </a:r>
            <a:r>
              <a:rPr lang="ja-JP" altLang="en-US" sz="3200" dirty="0"/>
              <a:t>　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 smtClean="0"/>
              <a:t>確認試験を全て実施していなかったのでしょうか？</a:t>
            </a:r>
            <a:endParaRPr lang="en-US" altLang="ja-JP" sz="3200" dirty="0" smtClean="0"/>
          </a:p>
          <a:p>
            <a:pPr marL="0" indent="0">
              <a:buNone/>
            </a:pPr>
            <a:r>
              <a:rPr lang="ja-JP" altLang="en-US" sz="3200" dirty="0"/>
              <a:t>適正</a:t>
            </a:r>
            <a:r>
              <a:rPr lang="ja-JP" altLang="en-US" sz="3200" dirty="0" smtClean="0"/>
              <a:t>に評価しないとはどのようなことなのでしょうか？</a:t>
            </a:r>
            <a:endParaRPr lang="ja-JP" altLang="en-US" sz="3200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9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販売名：(1)コルダンーＳ　　 (2)新コルダン「顆粒」　　 (3)コッテン錠 　　　　　 (4)ノーセイ　　　　 (5)胃腸薬ダルムカプセル　　　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88</cp:revision>
  <dcterms:created xsi:type="dcterms:W3CDTF">2015-03-05T03:29:01Z</dcterms:created>
  <dcterms:modified xsi:type="dcterms:W3CDTF">2017-03-19T08:32:01Z</dcterms:modified>
</cp:coreProperties>
</file>