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56"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a:t>
            </a:r>
            <a:r>
              <a:rPr lang="ja-JP" altLang="en-US" sz="3200" dirty="0">
                <a:sym typeface="Wingdings" panose="05000000000000000000" pitchFamily="2" charset="2"/>
              </a:rPr>
              <a:t>：レボトミン錠</a:t>
            </a:r>
            <a:r>
              <a:rPr lang="ja-JP" altLang="en-US" sz="3200" dirty="0" smtClean="0">
                <a:sym typeface="Wingdings" panose="05000000000000000000" pitchFamily="2" charset="2"/>
              </a:rPr>
              <a:t>５０ｍｇ</a:t>
            </a:r>
            <a:r>
              <a:rPr lang="en-US" altLang="ja-JP" sz="3200" dirty="0" smtClean="0">
                <a:sym typeface="Wingdings" panose="05000000000000000000" pitchFamily="2" charset="2"/>
              </a:rPr>
              <a:t> </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fontScale="92500" lnSpcReduction="10000"/>
          </a:bodyPr>
          <a:lstStyle/>
          <a:p>
            <a:pPr marL="0" indent="0">
              <a:buNone/>
            </a:pPr>
            <a:r>
              <a:rPr lang="ja-JP" altLang="en-US" sz="3600" b="1" dirty="0" smtClean="0">
                <a:solidFill>
                  <a:schemeClr val="tx2">
                    <a:lumMod val="50000"/>
                  </a:schemeClr>
                </a:solidFill>
              </a:rPr>
              <a:t>対象</a:t>
            </a:r>
            <a:r>
              <a:rPr lang="ja-JP" altLang="en-US" sz="3600" b="1" dirty="0">
                <a:solidFill>
                  <a:schemeClr val="tx2">
                    <a:lumMod val="50000"/>
                  </a:schemeClr>
                </a:solidFill>
              </a:rPr>
              <a:t>ロット　　　　出荷数量（箱</a:t>
            </a:r>
            <a:r>
              <a:rPr lang="ja-JP" altLang="en-US" sz="3600" b="1" dirty="0" smtClean="0">
                <a:solidFill>
                  <a:schemeClr val="tx2">
                    <a:lumMod val="50000"/>
                  </a:schemeClr>
                </a:solidFill>
              </a:rPr>
              <a:t>）　　　　　　　　</a:t>
            </a:r>
            <a:r>
              <a:rPr lang="ja-JP" altLang="en-US" sz="3600" b="1" dirty="0">
                <a:solidFill>
                  <a:schemeClr val="tx2">
                    <a:lumMod val="50000"/>
                  </a:schemeClr>
                </a:solidFill>
              </a:rPr>
              <a:t>　</a:t>
            </a:r>
            <a:r>
              <a:rPr lang="ja-JP" altLang="en-US" sz="3600" b="1" dirty="0" smtClean="0">
                <a:solidFill>
                  <a:schemeClr val="tx2">
                    <a:lumMod val="50000"/>
                  </a:schemeClr>
                </a:solidFill>
              </a:rPr>
              <a:t>出荷時期</a:t>
            </a:r>
            <a:endParaRPr lang="ja-JP" altLang="en-US" sz="3600" b="1" dirty="0">
              <a:solidFill>
                <a:schemeClr val="tx2">
                  <a:lumMod val="50000"/>
                </a:schemeClr>
              </a:solidFill>
            </a:endParaRPr>
          </a:p>
          <a:p>
            <a:pPr marL="0" indent="0">
              <a:buNone/>
            </a:pPr>
            <a:r>
              <a:rPr lang="ja-JP" altLang="en-US" dirty="0" smtClean="0"/>
              <a:t>　２５ロット</a:t>
            </a:r>
            <a:r>
              <a:rPr lang="ja-JP" altLang="en-US" dirty="0" smtClean="0"/>
              <a:t>　　　　　　　</a:t>
            </a:r>
            <a:r>
              <a:rPr lang="ja-JP" altLang="en-US" dirty="0" smtClean="0"/>
              <a:t>約２２０，０００箱</a:t>
            </a:r>
            <a:r>
              <a:rPr lang="ja-JP" altLang="en-US" dirty="0"/>
              <a:t>　　　平成</a:t>
            </a:r>
            <a:r>
              <a:rPr lang="en-US" altLang="ja-JP" dirty="0" smtClean="0"/>
              <a:t>24</a:t>
            </a:r>
            <a:r>
              <a:rPr lang="ja-JP" altLang="en-US" dirty="0" smtClean="0"/>
              <a:t>年</a:t>
            </a:r>
            <a:r>
              <a:rPr lang="en-US" altLang="ja-JP" dirty="0" smtClean="0"/>
              <a:t>8</a:t>
            </a:r>
            <a:r>
              <a:rPr lang="ja-JP" altLang="en-US" dirty="0" smtClean="0"/>
              <a:t>月</a:t>
            </a:r>
            <a:r>
              <a:rPr lang="en-US" altLang="ja-JP" dirty="0" smtClean="0"/>
              <a:t>1</a:t>
            </a:r>
            <a:r>
              <a:rPr lang="ja-JP" altLang="en-US" dirty="0" smtClean="0"/>
              <a:t>日</a:t>
            </a:r>
            <a:r>
              <a:rPr lang="ja-JP" altLang="en-US" dirty="0"/>
              <a:t>～平成</a:t>
            </a:r>
            <a:r>
              <a:rPr lang="en-US" altLang="ja-JP" dirty="0"/>
              <a:t>29</a:t>
            </a:r>
            <a:r>
              <a:rPr lang="ja-JP" altLang="en-US" dirty="0" smtClean="0"/>
              <a:t>年</a:t>
            </a:r>
            <a:r>
              <a:rPr lang="en-US" altLang="ja-JP" dirty="0"/>
              <a:t>3</a:t>
            </a:r>
            <a:r>
              <a:rPr lang="ja-JP" altLang="en-US" dirty="0" smtClean="0"/>
              <a:t>月</a:t>
            </a:r>
            <a:r>
              <a:rPr lang="en-US" altLang="ja-JP" dirty="0" smtClean="0"/>
              <a:t>7</a:t>
            </a:r>
            <a:r>
              <a:rPr lang="ja-JP" altLang="en-US" dirty="0" smtClean="0"/>
              <a:t>日　＆未出荷品</a:t>
            </a:r>
            <a:endParaRPr lang="en-US" altLang="ja-JP" dirty="0" smtClean="0"/>
          </a:p>
          <a:p>
            <a:pPr marL="0" indent="0">
              <a:buNone/>
            </a:pPr>
            <a:r>
              <a:rPr lang="ja-JP" altLang="en-US" sz="3600" b="1" dirty="0" smtClean="0">
                <a:solidFill>
                  <a:schemeClr val="tx2">
                    <a:lumMod val="50000"/>
                  </a:schemeClr>
                </a:solidFill>
              </a:rPr>
              <a:t>回収</a:t>
            </a:r>
            <a:r>
              <a:rPr lang="ja-JP" altLang="en-US" sz="3600" b="1" dirty="0">
                <a:solidFill>
                  <a:schemeClr val="tx2">
                    <a:lumMod val="50000"/>
                  </a:schemeClr>
                </a:solidFill>
              </a:rPr>
              <a:t>理由　　平成</a:t>
            </a:r>
            <a:r>
              <a:rPr lang="en-US" altLang="ja-JP" sz="3600" b="1" dirty="0">
                <a:solidFill>
                  <a:schemeClr val="tx2">
                    <a:lumMod val="50000"/>
                  </a:schemeClr>
                </a:solidFill>
              </a:rPr>
              <a:t>29</a:t>
            </a:r>
            <a:r>
              <a:rPr lang="ja-JP" altLang="en-US" sz="3600" b="1" dirty="0" smtClean="0">
                <a:solidFill>
                  <a:schemeClr val="tx2">
                    <a:lumMod val="50000"/>
                  </a:schemeClr>
                </a:solidFill>
              </a:rPr>
              <a:t>年３月８日</a:t>
            </a:r>
            <a:r>
              <a:rPr lang="ja-JP" altLang="en-US" sz="3600" b="1" dirty="0">
                <a:solidFill>
                  <a:schemeClr val="tx2">
                    <a:lumMod val="50000"/>
                  </a:schemeClr>
                </a:solidFill>
              </a:rPr>
              <a:t>回収開始</a:t>
            </a:r>
          </a:p>
          <a:p>
            <a:pPr marL="0" indent="0">
              <a:buNone/>
            </a:pPr>
            <a:r>
              <a:rPr lang="ja-JP" altLang="en-US" sz="3400" dirty="0"/>
              <a:t>レボトミン錠５０ｍｇＰＴＰ包装品の定期安定性試験（１８箇月）において、溶出試験を行ったところ、承認</a:t>
            </a:r>
            <a:r>
              <a:rPr lang="ja-JP" altLang="en-US" sz="3400" dirty="0" smtClean="0"/>
              <a:t>規格</a:t>
            </a:r>
            <a:r>
              <a:rPr lang="ja-JP" altLang="en-US" sz="3400" dirty="0"/>
              <a:t>に適合しない結果が得られました。なお、レボトミン錠５０ｍｇのバラ包装品、また、レボトミン錠５ｍｇ</a:t>
            </a:r>
            <a:r>
              <a:rPr lang="ja-JP" altLang="en-US" sz="3400" dirty="0" smtClean="0"/>
              <a:t>および</a:t>
            </a:r>
            <a:r>
              <a:rPr lang="ja-JP" altLang="en-US" sz="3400" dirty="0"/>
              <a:t>レボトミン錠２５ｍｇのいずれの包装規格品でも定期安定性試験結果において溶出遅延傾向は認められて</a:t>
            </a:r>
            <a:r>
              <a:rPr lang="ja-JP" altLang="en-US" sz="3400" dirty="0" smtClean="0"/>
              <a:t>おりません</a:t>
            </a:r>
            <a:r>
              <a:rPr lang="ja-JP" altLang="en-US" sz="3400" dirty="0"/>
              <a:t>。レボトミン錠５０ｍｇのＰＴＰ包装品は、使用期限内の溶出試験の結果が承認規格を確保できない</a:t>
            </a:r>
            <a:r>
              <a:rPr lang="ja-JP" altLang="en-US" sz="3400" dirty="0" smtClean="0"/>
              <a:t>可能性</a:t>
            </a:r>
            <a:r>
              <a:rPr lang="ja-JP" altLang="en-US" sz="3400" dirty="0"/>
              <a:t>が判明したため自主回収することとしました</a:t>
            </a:r>
            <a:r>
              <a:rPr lang="ja-JP" altLang="en-US" sz="3400" dirty="0" smtClean="0"/>
              <a:t>。</a:t>
            </a:r>
            <a:endParaRPr lang="ja-JP" altLang="en-US" sz="3400" dirty="0"/>
          </a:p>
          <a:p>
            <a:pPr marL="0" indent="0">
              <a:buNone/>
            </a:pPr>
            <a:r>
              <a:rPr lang="ja-JP" altLang="en-US" sz="3400" dirty="0" smtClean="0"/>
              <a:t>⇒</a:t>
            </a:r>
            <a:r>
              <a:rPr lang="ja-JP" altLang="en-US" sz="3400" dirty="0"/>
              <a:t>　</a:t>
            </a:r>
            <a:endParaRPr lang="en-US" altLang="ja-JP" sz="3400" dirty="0"/>
          </a:p>
          <a:p>
            <a:pPr marL="0" indent="0">
              <a:buNone/>
            </a:pPr>
            <a:r>
              <a:rPr lang="ja-JP" altLang="en-US" sz="3400" smtClean="0"/>
              <a:t>未出荷品も回収対象になっている。代替ロットがないのでは？</a:t>
            </a:r>
            <a:endParaRPr lang="ja-JP" altLang="en-US" sz="3400"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1048</TotalTime>
  <Words>7</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販売名：レボトミン錠５０ｍｇ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85</cp:revision>
  <dcterms:created xsi:type="dcterms:W3CDTF">2015-03-05T03:29:01Z</dcterms:created>
  <dcterms:modified xsi:type="dcterms:W3CDTF">2017-03-19T10:44:55Z</dcterms:modified>
</cp:coreProperties>
</file>