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5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：タケプロン</a:t>
            </a:r>
            <a:r>
              <a:rPr lang="en-US" altLang="ja-JP" sz="3200" dirty="0">
                <a:sym typeface="Wingdings" panose="05000000000000000000" pitchFamily="2" charset="2"/>
              </a:rPr>
              <a:t>OD</a:t>
            </a:r>
            <a:r>
              <a:rPr lang="ja-JP" altLang="en-US" sz="3200" dirty="0">
                <a:sym typeface="Wingdings" panose="05000000000000000000" pitchFamily="2" charset="2"/>
              </a:rPr>
              <a:t>錠</a:t>
            </a:r>
            <a:r>
              <a:rPr lang="en-US" altLang="ja-JP" sz="3200" dirty="0">
                <a:sym typeface="Wingdings" panose="05000000000000000000" pitchFamily="2" charset="2"/>
              </a:rPr>
              <a:t>15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fontScale="92500" lnSpcReduction="20000"/>
          </a:bodyPr>
          <a:lstStyle/>
          <a:p>
            <a:pPr marL="0" indent="0">
              <a:buNone/>
            </a:pPr>
            <a:r>
              <a:rPr lang="ja-JP" altLang="en-US" sz="3600" b="1" dirty="0" smtClean="0">
                <a:solidFill>
                  <a:schemeClr val="tx2">
                    <a:lumMod val="50000"/>
                  </a:schemeClr>
                </a:solidFill>
              </a:rPr>
              <a:t>対象</a:t>
            </a:r>
            <a:r>
              <a:rPr lang="ja-JP" altLang="en-US" sz="3600" b="1" dirty="0">
                <a:solidFill>
                  <a:schemeClr val="tx2">
                    <a:lumMod val="50000"/>
                  </a:schemeClr>
                </a:solidFill>
              </a:rPr>
              <a:t>ロット　　　　出荷数量（箱</a:t>
            </a:r>
            <a:r>
              <a:rPr lang="ja-JP" altLang="en-US" sz="3600" b="1" dirty="0" smtClean="0">
                <a:solidFill>
                  <a:schemeClr val="tx2">
                    <a:lumMod val="50000"/>
                  </a:schemeClr>
                </a:solidFill>
              </a:rPr>
              <a:t>）　　　　　　　　</a:t>
            </a:r>
            <a:r>
              <a:rPr lang="ja-JP" altLang="en-US" sz="3600" b="1" dirty="0">
                <a:solidFill>
                  <a:schemeClr val="tx2">
                    <a:lumMod val="50000"/>
                  </a:schemeClr>
                </a:solidFill>
              </a:rPr>
              <a:t>　</a:t>
            </a:r>
            <a:r>
              <a:rPr lang="ja-JP" altLang="en-US" sz="3600" b="1" dirty="0" smtClean="0">
                <a:solidFill>
                  <a:schemeClr val="tx2">
                    <a:lumMod val="50000"/>
                  </a:schemeClr>
                </a:solidFill>
              </a:rPr>
              <a:t>出荷時期</a:t>
            </a:r>
            <a:endParaRPr lang="ja-JP" altLang="en-US" sz="3600" b="1" dirty="0">
              <a:solidFill>
                <a:schemeClr val="tx2">
                  <a:lumMod val="50000"/>
                </a:schemeClr>
              </a:solidFill>
            </a:endParaRPr>
          </a:p>
          <a:p>
            <a:pPr marL="0" indent="0">
              <a:buNone/>
            </a:pPr>
            <a:r>
              <a:rPr lang="en-US" altLang="ja-JP" dirty="0" smtClean="0"/>
              <a:t>AA1562</a:t>
            </a:r>
            <a:r>
              <a:rPr lang="ja-JP" altLang="en-US" dirty="0" smtClean="0"/>
              <a:t>　　　　　　　　</a:t>
            </a:r>
            <a:r>
              <a:rPr lang="en-US" altLang="ja-JP" dirty="0"/>
              <a:t>3,889</a:t>
            </a:r>
            <a:r>
              <a:rPr lang="ja-JP" altLang="en-US" dirty="0"/>
              <a:t>箱（</a:t>
            </a:r>
            <a:r>
              <a:rPr lang="en-US" altLang="ja-JP" dirty="0"/>
              <a:t>200</a:t>
            </a:r>
            <a:r>
              <a:rPr lang="ja-JP" altLang="en-US" dirty="0"/>
              <a:t>錠入り）　　　平成</a:t>
            </a:r>
            <a:r>
              <a:rPr lang="en-US" altLang="ja-JP" dirty="0"/>
              <a:t>28</a:t>
            </a:r>
            <a:r>
              <a:rPr lang="ja-JP" altLang="en-US" dirty="0"/>
              <a:t>年</a:t>
            </a:r>
            <a:r>
              <a:rPr lang="en-US" altLang="ja-JP" dirty="0"/>
              <a:t>12</a:t>
            </a:r>
            <a:r>
              <a:rPr lang="ja-JP" altLang="en-US" dirty="0"/>
              <a:t>月</a:t>
            </a:r>
            <a:r>
              <a:rPr lang="en-US" altLang="ja-JP" dirty="0"/>
              <a:t>19</a:t>
            </a:r>
            <a:r>
              <a:rPr lang="ja-JP" altLang="en-US" dirty="0"/>
              <a:t>日～平成</a:t>
            </a:r>
            <a:r>
              <a:rPr lang="en-US" altLang="ja-JP" dirty="0"/>
              <a:t>29</a:t>
            </a:r>
            <a:r>
              <a:rPr lang="ja-JP" altLang="en-US" dirty="0"/>
              <a:t>年</a:t>
            </a:r>
            <a:r>
              <a:rPr lang="en-US" altLang="ja-JP" dirty="0"/>
              <a:t>1</a:t>
            </a:r>
            <a:r>
              <a:rPr lang="ja-JP" altLang="en-US" dirty="0"/>
              <a:t>月</a:t>
            </a:r>
            <a:r>
              <a:rPr lang="en-US" altLang="ja-JP" dirty="0"/>
              <a:t>17</a:t>
            </a:r>
            <a:r>
              <a:rPr lang="ja-JP" altLang="en-US" dirty="0" smtClean="0"/>
              <a:t>日</a:t>
            </a:r>
            <a:endParaRPr lang="en-US" altLang="ja-JP" dirty="0" smtClean="0"/>
          </a:p>
          <a:p>
            <a:pPr marL="0" indent="0">
              <a:buNone/>
            </a:pPr>
            <a:r>
              <a:rPr lang="ja-JP" altLang="en-US" sz="3600" b="1" dirty="0" smtClean="0">
                <a:solidFill>
                  <a:schemeClr val="tx2">
                    <a:lumMod val="50000"/>
                  </a:schemeClr>
                </a:solidFill>
              </a:rPr>
              <a:t>回収</a:t>
            </a:r>
            <a:r>
              <a:rPr lang="ja-JP" altLang="en-US" sz="3600" b="1" dirty="0">
                <a:solidFill>
                  <a:schemeClr val="tx2">
                    <a:lumMod val="50000"/>
                  </a:schemeClr>
                </a:solidFill>
              </a:rPr>
              <a:t>理由　　平成</a:t>
            </a:r>
            <a:r>
              <a:rPr lang="en-US" altLang="ja-JP" sz="3600" b="1" dirty="0">
                <a:solidFill>
                  <a:schemeClr val="tx2">
                    <a:lumMod val="50000"/>
                  </a:schemeClr>
                </a:solidFill>
              </a:rPr>
              <a:t>29</a:t>
            </a:r>
            <a:r>
              <a:rPr lang="ja-JP" altLang="en-US" sz="3600" b="1" smtClean="0">
                <a:solidFill>
                  <a:schemeClr val="tx2">
                    <a:lumMod val="50000"/>
                  </a:schemeClr>
                </a:solidFill>
              </a:rPr>
              <a:t>年３月８日</a:t>
            </a:r>
            <a:r>
              <a:rPr lang="ja-JP" altLang="en-US" sz="3600" b="1" dirty="0">
                <a:solidFill>
                  <a:schemeClr val="tx2">
                    <a:lumMod val="50000"/>
                  </a:schemeClr>
                </a:solidFill>
              </a:rPr>
              <a:t>回収開始</a:t>
            </a:r>
          </a:p>
          <a:p>
            <a:pPr marL="0" indent="0">
              <a:buNone/>
            </a:pPr>
            <a:r>
              <a:rPr lang="ja-JP" altLang="en-US" sz="3400" dirty="0"/>
              <a:t>本製品はランソプラゾールを主薬とする腸溶性口腔内崩壊錠です。今般、医療施設より</a:t>
            </a:r>
            <a:r>
              <a:rPr lang="ja-JP" altLang="en-US" sz="3400" dirty="0" smtClean="0"/>
              <a:t>、ロット</a:t>
            </a:r>
            <a:r>
              <a:rPr lang="en-US" altLang="ja-JP" sz="3400" dirty="0"/>
              <a:t>AA1562</a:t>
            </a:r>
            <a:r>
              <a:rPr lang="ja-JP" altLang="en-US" sz="3400" dirty="0"/>
              <a:t>（</a:t>
            </a:r>
            <a:r>
              <a:rPr lang="en-US" altLang="ja-JP" sz="3400" dirty="0"/>
              <a:t>200</a:t>
            </a:r>
            <a:r>
              <a:rPr lang="ja-JP" altLang="en-US" sz="3400" dirty="0"/>
              <a:t>錠入）の１錠に毛髪様の異物が付着しているとの情報を受付けました。</a:t>
            </a:r>
          </a:p>
          <a:p>
            <a:pPr marL="0" indent="0">
              <a:buNone/>
            </a:pPr>
            <a:r>
              <a:rPr lang="ja-JP" altLang="en-US" sz="3400" dirty="0"/>
              <a:t>調査の結果、異物は毛髪と判明いたしました。製造中の極めて偶発的な発生と考えて</a:t>
            </a:r>
            <a:r>
              <a:rPr lang="ja-JP" altLang="en-US" sz="3400" dirty="0" smtClean="0"/>
              <a:t>おります</a:t>
            </a:r>
            <a:r>
              <a:rPr lang="ja-JP" altLang="en-US" sz="3400" dirty="0"/>
              <a:t>が、他の錠剤に異物が混入している可能性が完全に否定できないと判断し、万全</a:t>
            </a:r>
            <a:r>
              <a:rPr lang="ja-JP" altLang="en-US" sz="3400" dirty="0" smtClean="0"/>
              <a:t>を期す</a:t>
            </a:r>
            <a:r>
              <a:rPr lang="ja-JP" altLang="en-US" sz="3400" dirty="0"/>
              <a:t>ため当該ロットを自主回収することといたしました。</a:t>
            </a:r>
          </a:p>
          <a:p>
            <a:pPr marL="0" indent="0">
              <a:buNone/>
            </a:pPr>
            <a:r>
              <a:rPr lang="ja-JP" altLang="en-US" sz="3400" dirty="0" smtClean="0"/>
              <a:t>⇒</a:t>
            </a:r>
            <a:r>
              <a:rPr lang="ja-JP" altLang="en-US" sz="3400" dirty="0"/>
              <a:t>　</a:t>
            </a:r>
            <a:endParaRPr lang="en-US" altLang="ja-JP" sz="3400" dirty="0"/>
          </a:p>
          <a:p>
            <a:pPr marL="0" indent="0">
              <a:buNone/>
            </a:pPr>
            <a:r>
              <a:rPr lang="ja-JP" altLang="en-US" sz="3400" dirty="0" smtClean="0"/>
              <a:t>毛髪１件の苦情では回収しないので、どうして回収の判断をされたのでしょう？</a:t>
            </a:r>
            <a:endParaRPr lang="en-US" altLang="ja-JP" sz="3400" dirty="0" smtClean="0"/>
          </a:p>
          <a:p>
            <a:pPr marL="0" indent="0">
              <a:buNone/>
            </a:pPr>
            <a:r>
              <a:rPr lang="ja-JP" altLang="en-US" sz="3400" dirty="0" smtClean="0"/>
              <a:t>また、他のロットへの広がりをどのような根拠で否定されたのでしょう？</a:t>
            </a:r>
            <a:endParaRPr lang="ja-JP" altLang="en-US" sz="3400"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1041</TotalTime>
  <Words>8</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販売名：タケプロンOD錠15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84</cp:revision>
  <dcterms:created xsi:type="dcterms:W3CDTF">2015-03-05T03:29:01Z</dcterms:created>
  <dcterms:modified xsi:type="dcterms:W3CDTF">2017-03-19T08:07:51Z</dcterms:modified>
</cp:coreProperties>
</file>