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2" d="100"/>
          <a:sy n="32" d="100"/>
        </p:scale>
        <p:origin x="48" y="10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fontScale="90000"/>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シプロフロキサシン点滴静注液</a:t>
            </a:r>
            <a:r>
              <a:rPr lang="en-US" altLang="ja-JP" sz="3200" dirty="0">
                <a:sym typeface="Wingdings" panose="05000000000000000000" pitchFamily="2" charset="2"/>
              </a:rPr>
              <a:t>200mg</a:t>
            </a:r>
            <a:r>
              <a:rPr lang="ja-JP" altLang="en-US" sz="3200" dirty="0">
                <a:sym typeface="Wingdings" panose="05000000000000000000" pitchFamily="2" charset="2"/>
              </a:rPr>
              <a:t>「タイヨー＆</a:t>
            </a:r>
            <a:r>
              <a:rPr lang="en-US" altLang="ja-JP" sz="3200" dirty="0">
                <a:sym typeface="Wingdings" panose="05000000000000000000" pitchFamily="2" charset="2"/>
              </a:rPr>
              <a:t>DK</a:t>
            </a:r>
            <a:r>
              <a:rPr lang="ja-JP" altLang="en-US" sz="3200" dirty="0">
                <a:sym typeface="Wingdings" panose="05000000000000000000" pitchFamily="2" charset="2"/>
              </a:rPr>
              <a:t>」</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シプロフロキサシン点滴静注液</a:t>
            </a:r>
            <a:r>
              <a:rPr lang="en-US" altLang="ja-JP" sz="3200" dirty="0">
                <a:sym typeface="Wingdings" panose="05000000000000000000" pitchFamily="2" charset="2"/>
              </a:rPr>
              <a:t>300mg</a:t>
            </a:r>
            <a:r>
              <a:rPr lang="ja-JP" altLang="en-US" sz="3200" dirty="0">
                <a:sym typeface="Wingdings" panose="05000000000000000000" pitchFamily="2" charset="2"/>
              </a:rPr>
              <a:t>「タイヨー＆</a:t>
            </a:r>
            <a:r>
              <a:rPr lang="en-US" altLang="ja-JP" sz="3200" dirty="0">
                <a:sym typeface="Wingdings" panose="05000000000000000000" pitchFamily="2" charset="2"/>
              </a:rPr>
              <a:t>DK</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85000" lnSpcReduction="10000"/>
          </a:bodyPr>
          <a:lstStyle/>
          <a:p>
            <a:pPr marL="0" indent="0">
              <a:buNone/>
            </a:pPr>
            <a:r>
              <a:rPr lang="ja-JP" altLang="en-US" sz="3600" b="1" dirty="0">
                <a:solidFill>
                  <a:schemeClr val="tx2">
                    <a:lumMod val="50000"/>
                  </a:schemeClr>
                </a:solidFill>
              </a:rPr>
              <a:t>　　　　　　　　　　対象ロット　　　　出荷数量（箱）　出荷判定日</a:t>
            </a:r>
          </a:p>
          <a:p>
            <a:pPr marL="0" indent="0">
              <a:buNone/>
            </a:pPr>
            <a:r>
              <a:rPr lang="en-US" altLang="ja-JP" dirty="0"/>
              <a:t>(1)</a:t>
            </a:r>
            <a:r>
              <a:rPr lang="ja-JP" altLang="en-US" dirty="0"/>
              <a:t>シプロフロキサシン点滴静注液</a:t>
            </a:r>
            <a:r>
              <a:rPr lang="en-US" altLang="ja-JP" dirty="0"/>
              <a:t>200mg</a:t>
            </a:r>
            <a:r>
              <a:rPr lang="ja-JP" altLang="en-US" dirty="0"/>
              <a:t>「タイヨー＆</a:t>
            </a:r>
            <a:r>
              <a:rPr lang="en-US" altLang="ja-JP" dirty="0"/>
              <a:t>DK</a:t>
            </a:r>
            <a:r>
              <a:rPr lang="ja-JP" altLang="en-US" dirty="0"/>
              <a:t>」　　</a:t>
            </a:r>
            <a:r>
              <a:rPr lang="en-US" altLang="ja-JP" dirty="0"/>
              <a:t>331</a:t>
            </a:r>
            <a:r>
              <a:rPr lang="ja-JP" altLang="en-US" dirty="0"/>
              <a:t>　</a:t>
            </a:r>
            <a:r>
              <a:rPr lang="en-US" altLang="ja-JP" dirty="0"/>
              <a:t>2015</a:t>
            </a:r>
            <a:r>
              <a:rPr lang="ja-JP" altLang="en-US" dirty="0"/>
              <a:t>年</a:t>
            </a:r>
            <a:r>
              <a:rPr lang="en-US" altLang="ja-JP" dirty="0"/>
              <a:t>5</a:t>
            </a:r>
            <a:r>
              <a:rPr lang="ja-JP" altLang="en-US" dirty="0"/>
              <a:t>月～</a:t>
            </a:r>
            <a:r>
              <a:rPr lang="en-US" altLang="ja-JP" dirty="0"/>
              <a:t>2016</a:t>
            </a:r>
            <a:r>
              <a:rPr lang="ja-JP" altLang="en-US" dirty="0"/>
              <a:t>年</a:t>
            </a:r>
            <a:r>
              <a:rPr lang="en-US" altLang="ja-JP" dirty="0"/>
              <a:t>12</a:t>
            </a:r>
            <a:r>
              <a:rPr lang="ja-JP" altLang="en-US" dirty="0"/>
              <a:t>月</a:t>
            </a:r>
          </a:p>
          <a:p>
            <a:pPr marL="0" indent="0">
              <a:buNone/>
            </a:pPr>
            <a:r>
              <a:rPr lang="ja-JP" altLang="en-US" dirty="0"/>
              <a:t> </a:t>
            </a:r>
            <a:r>
              <a:rPr lang="en-US" altLang="ja-JP" dirty="0"/>
              <a:t>(2)</a:t>
            </a:r>
            <a:r>
              <a:rPr lang="ja-JP" altLang="en-US" dirty="0"/>
              <a:t>シプロフロキサシン点滴静注液</a:t>
            </a:r>
            <a:r>
              <a:rPr lang="en-US" altLang="ja-JP" dirty="0"/>
              <a:t>300mg</a:t>
            </a:r>
            <a:r>
              <a:rPr lang="ja-JP" altLang="en-US" dirty="0"/>
              <a:t>「タイヨー＆</a:t>
            </a:r>
            <a:r>
              <a:rPr lang="en-US" altLang="ja-JP" dirty="0"/>
              <a:t>DK</a:t>
            </a:r>
            <a:r>
              <a:rPr lang="ja-JP" altLang="en-US" dirty="0"/>
              <a:t>」 </a:t>
            </a:r>
            <a:r>
              <a:rPr lang="en-US" altLang="ja-JP" dirty="0"/>
              <a:t>8,847</a:t>
            </a:r>
            <a:r>
              <a:rPr lang="ja-JP" altLang="en-US" dirty="0"/>
              <a:t>　</a:t>
            </a:r>
            <a:r>
              <a:rPr lang="en-US" altLang="ja-JP" dirty="0"/>
              <a:t>2015</a:t>
            </a:r>
            <a:r>
              <a:rPr lang="ja-JP" altLang="en-US" dirty="0"/>
              <a:t>年</a:t>
            </a:r>
            <a:r>
              <a:rPr lang="en-US" altLang="ja-JP" dirty="0"/>
              <a:t>6</a:t>
            </a:r>
            <a:r>
              <a:rPr lang="ja-JP" altLang="en-US" dirty="0"/>
              <a:t>月～</a:t>
            </a:r>
            <a:r>
              <a:rPr lang="en-US" altLang="ja-JP" dirty="0"/>
              <a:t>2017</a:t>
            </a:r>
            <a:r>
              <a:rPr lang="ja-JP" altLang="en-US" dirty="0"/>
              <a:t>年</a:t>
            </a:r>
            <a:r>
              <a:rPr lang="en-US" altLang="ja-JP" dirty="0"/>
              <a:t>1</a:t>
            </a:r>
            <a:r>
              <a:rPr lang="ja-JP" altLang="en-US" dirty="0"/>
              <a:t>月</a:t>
            </a:r>
          </a:p>
          <a:p>
            <a:pPr marL="0" indent="0">
              <a:buNone/>
            </a:pPr>
            <a:r>
              <a:rPr lang="ja-JP" altLang="en-US" sz="3600" b="1" dirty="0">
                <a:solidFill>
                  <a:schemeClr val="tx2">
                    <a:lumMod val="50000"/>
                  </a:schemeClr>
                </a:solidFill>
              </a:rPr>
              <a:t>回収理由　　平成</a:t>
            </a:r>
            <a:r>
              <a:rPr lang="en-US" altLang="ja-JP" sz="3600" b="1" dirty="0">
                <a:solidFill>
                  <a:schemeClr val="tx2">
                    <a:lumMod val="50000"/>
                  </a:schemeClr>
                </a:solidFill>
              </a:rPr>
              <a:t>29</a:t>
            </a:r>
            <a:r>
              <a:rPr lang="ja-JP" altLang="en-US" sz="3600" b="1" dirty="0">
                <a:solidFill>
                  <a:schemeClr val="tx2">
                    <a:lumMod val="50000"/>
                  </a:schemeClr>
                </a:solidFill>
              </a:rPr>
              <a:t>年</a:t>
            </a:r>
            <a:r>
              <a:rPr lang="en-US" altLang="ja-JP" sz="3600" b="1" dirty="0">
                <a:solidFill>
                  <a:schemeClr val="tx2">
                    <a:lumMod val="50000"/>
                  </a:schemeClr>
                </a:solidFill>
              </a:rPr>
              <a:t>1</a:t>
            </a:r>
            <a:r>
              <a:rPr lang="ja-JP" altLang="en-US" sz="3600" b="1" dirty="0">
                <a:solidFill>
                  <a:schemeClr val="tx2">
                    <a:lumMod val="50000"/>
                  </a:schemeClr>
                </a:solidFill>
              </a:rPr>
              <a:t>月</a:t>
            </a:r>
            <a:r>
              <a:rPr lang="en-US" altLang="ja-JP" sz="3600" b="1" dirty="0">
                <a:solidFill>
                  <a:schemeClr val="tx2">
                    <a:lumMod val="50000"/>
                  </a:schemeClr>
                </a:solidFill>
              </a:rPr>
              <a:t>10</a:t>
            </a:r>
            <a:r>
              <a:rPr lang="ja-JP" altLang="en-US" sz="3600" b="1" dirty="0">
                <a:solidFill>
                  <a:schemeClr val="tx2">
                    <a:lumMod val="50000"/>
                  </a:schemeClr>
                </a:solidFill>
              </a:rPr>
              <a:t>日回収開始</a:t>
            </a:r>
          </a:p>
          <a:p>
            <a:pPr marL="0" indent="0">
              <a:buNone/>
            </a:pPr>
            <a:r>
              <a:rPr lang="ja-JP" altLang="en-US" sz="3400" dirty="0"/>
              <a:t>本製品の原薬シプロフロキサシンについて、原薬製造所において</a:t>
            </a:r>
            <a:endParaRPr lang="en-US" altLang="ja-JP" sz="3400" dirty="0"/>
          </a:p>
          <a:p>
            <a:pPr marL="0" indent="0">
              <a:buNone/>
            </a:pPr>
            <a:r>
              <a:rPr lang="ja-JP" altLang="en-US" sz="3400" dirty="0"/>
              <a:t>製造販売承認書に記載のない製造所の中間体を用いて原薬を製造した</a:t>
            </a:r>
            <a:endParaRPr lang="en-US" altLang="ja-JP" sz="3400" dirty="0"/>
          </a:p>
          <a:p>
            <a:pPr marL="0" indent="0">
              <a:buNone/>
            </a:pPr>
            <a:r>
              <a:rPr lang="ja-JP" altLang="en-US" sz="3400" dirty="0"/>
              <a:t>ことが判明いたしました。</a:t>
            </a:r>
          </a:p>
          <a:p>
            <a:pPr marL="0" indent="0">
              <a:buNone/>
            </a:pPr>
            <a:r>
              <a:rPr lang="ja-JP" altLang="en-US" sz="3400" dirty="0"/>
              <a:t>そのため、本件は製造販売承認書からの逸脱と判断し、当該原薬を使用して</a:t>
            </a:r>
            <a:endParaRPr lang="en-US" altLang="ja-JP" sz="3400" dirty="0"/>
          </a:p>
          <a:p>
            <a:pPr marL="0" indent="0">
              <a:buNone/>
            </a:pPr>
            <a:r>
              <a:rPr lang="ja-JP" altLang="en-US" sz="3400" dirty="0"/>
              <a:t>製造されたロットの製品を自主回収することといたしました。</a:t>
            </a:r>
          </a:p>
          <a:p>
            <a:pPr marL="0" indent="0">
              <a:buNone/>
            </a:pPr>
            <a:r>
              <a:rPr lang="ja-JP" altLang="en-US" sz="3400" dirty="0"/>
              <a:t>⇒　２社</a:t>
            </a:r>
            <a:endParaRPr lang="en-US" altLang="ja-JP" sz="3400" dirty="0"/>
          </a:p>
          <a:p>
            <a:pPr marL="0" indent="0">
              <a:buNone/>
            </a:pPr>
            <a:r>
              <a:rPr lang="ja-JP" altLang="en-US" sz="3400" dirty="0"/>
              <a:t>中間体が別の製造所で製造したことによる回収はこれで３件はある。</a:t>
            </a:r>
            <a:endParaRPr lang="en-US" altLang="ja-JP" sz="3400" dirty="0"/>
          </a:p>
          <a:p>
            <a:pPr marL="0" indent="0">
              <a:buNone/>
            </a:pPr>
            <a:r>
              <a:rPr lang="ja-JP" altLang="en-US" sz="3400" dirty="0"/>
              <a:t>原薬</a:t>
            </a:r>
            <a:r>
              <a:rPr lang="en-US" altLang="ja-JP" sz="3400" dirty="0"/>
              <a:t>GMP</a:t>
            </a:r>
            <a:r>
              <a:rPr lang="ja-JP" altLang="en-US" sz="3400"/>
              <a:t>ガイドラインで医薬品が定義されているので要注意である。</a:t>
            </a:r>
            <a:endParaRPr lang="ja-JP" altLang="en-US" sz="3400"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TotalTime>
  <Words>15</Words>
  <Application>Microsoft Office PowerPoint</Application>
  <PresentationFormat>ワイド画面</PresentationFormat>
  <Paragraphs>13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販売名：(1)シプロフロキサシン点滴静注液200mg「タイヨー＆DK」 　　　　　 (2)シプロフロキサシン点滴静注液300mg「タイヨー＆DK」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82</cp:revision>
  <dcterms:created xsi:type="dcterms:W3CDTF">2015-03-05T03:29:01Z</dcterms:created>
  <dcterms:modified xsi:type="dcterms:W3CDTF">2017-02-23T03:55:09Z</dcterms:modified>
</cp:coreProperties>
</file>