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14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2017/2/24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85352"/>
            <a:ext cx="12192000" cy="709170"/>
          </a:xfrm>
        </p:spPr>
        <p:txBody>
          <a:bodyPr>
            <a:normAutofit fontScale="90000"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　</a:t>
            </a:r>
            <a:r>
              <a:rPr lang="en-US" altLang="ja-JP" sz="3200" dirty="0">
                <a:sym typeface="Wingdings" panose="05000000000000000000" pitchFamily="2" charset="2"/>
              </a:rPr>
              <a:t>(1)</a:t>
            </a:r>
            <a:r>
              <a:rPr lang="ja-JP" altLang="en-US" sz="3200" dirty="0">
                <a:sym typeface="Wingdings" panose="05000000000000000000" pitchFamily="2" charset="2"/>
              </a:rPr>
              <a:t>メトホルミン塩酸塩錠２５０ｍｇＭＴ「ファイザー」</a:t>
            </a:r>
            <a:br>
              <a:rPr lang="ja-JP" altLang="en-US" sz="3200" dirty="0">
                <a:sym typeface="Wingdings" panose="05000000000000000000" pitchFamily="2" charset="2"/>
              </a:rPr>
            </a:br>
            <a:r>
              <a:rPr lang="ja-JP" altLang="en-US" sz="3200" dirty="0">
                <a:sym typeface="Wingdings" panose="05000000000000000000" pitchFamily="2" charset="2"/>
              </a:rPr>
              <a:t>　　　　　　 </a:t>
            </a:r>
            <a:r>
              <a:rPr lang="en-US" altLang="ja-JP" sz="3200" dirty="0">
                <a:sym typeface="Wingdings" panose="05000000000000000000" pitchFamily="2" charset="2"/>
              </a:rPr>
              <a:t>(2)</a:t>
            </a:r>
            <a:r>
              <a:rPr lang="ja-JP" altLang="en-US" sz="3200" dirty="0">
                <a:sym typeface="Wingdings" panose="05000000000000000000" pitchFamily="2" charset="2"/>
              </a:rPr>
              <a:t>メトホルミン塩酸塩錠５００ｍｇＭＴ「ファイザー」           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73426"/>
            <a:ext cx="12191999" cy="57845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　　　　　　　　　　対象ロット　　　　出荷数量（箱）　出荷判定日</a:t>
            </a:r>
          </a:p>
          <a:p>
            <a:pPr marL="0" indent="0">
              <a:buNone/>
            </a:pPr>
            <a:r>
              <a:rPr lang="en-US" altLang="ja-JP" dirty="0"/>
              <a:t>(1)</a:t>
            </a:r>
            <a:r>
              <a:rPr lang="ja-JP" altLang="en-US" dirty="0"/>
              <a:t>メトホルミン塩酸塩錠２５０ｍｇＭＴ「ファイザー</a:t>
            </a:r>
            <a:r>
              <a:rPr lang="ja-JP" altLang="en-US" dirty="0" smtClean="0"/>
              <a:t>」   </a:t>
            </a:r>
            <a:r>
              <a:rPr lang="en-US" altLang="ja-JP" dirty="0" smtClean="0"/>
              <a:t>20</a:t>
            </a:r>
            <a:r>
              <a:rPr lang="ja-JP" altLang="en-US"/>
              <a:t>　</a:t>
            </a:r>
            <a:r>
              <a:rPr lang="ja-JP" altLang="en-US" smtClean="0"/>
              <a:t> </a:t>
            </a:r>
            <a:r>
              <a:rPr lang="en-US" altLang="ja-JP" smtClean="0"/>
              <a:t>246,930</a:t>
            </a:r>
            <a:r>
              <a:rPr lang="ja-JP" altLang="en-US" dirty="0"/>
              <a:t>　　</a:t>
            </a:r>
            <a:r>
              <a:rPr lang="en-US" altLang="ja-JP" dirty="0"/>
              <a:t>2015</a:t>
            </a:r>
            <a:r>
              <a:rPr lang="ja-JP" altLang="en-US" dirty="0"/>
              <a:t>年</a:t>
            </a:r>
            <a:r>
              <a:rPr lang="en-US" altLang="ja-JP" dirty="0"/>
              <a:t>5</a:t>
            </a:r>
            <a:r>
              <a:rPr lang="ja-JP" altLang="en-US" dirty="0"/>
              <a:t>月～</a:t>
            </a:r>
            <a:r>
              <a:rPr lang="en-US" altLang="ja-JP" dirty="0"/>
              <a:t>2016</a:t>
            </a:r>
            <a:r>
              <a:rPr lang="ja-JP" altLang="en-US" dirty="0"/>
              <a:t>年</a:t>
            </a:r>
            <a:r>
              <a:rPr lang="en-US" altLang="ja-JP" dirty="0"/>
              <a:t>12</a:t>
            </a:r>
            <a:r>
              <a:rPr lang="ja-JP" altLang="en-US" dirty="0"/>
              <a:t>月</a:t>
            </a:r>
          </a:p>
          <a:p>
            <a:pPr marL="0" indent="0">
              <a:buNone/>
            </a:pPr>
            <a:r>
              <a:rPr lang="en-US" altLang="ja-JP" dirty="0"/>
              <a:t>(2)</a:t>
            </a:r>
            <a:r>
              <a:rPr lang="ja-JP" altLang="en-US" dirty="0"/>
              <a:t>メトホルミン塩酸塩錠５００ｍｇＭＴ「ファイザー」　</a:t>
            </a:r>
            <a:r>
              <a:rPr lang="en-US" altLang="ja-JP" dirty="0" smtClean="0"/>
              <a:t>46</a:t>
            </a:r>
            <a:r>
              <a:rPr lang="ja-JP" altLang="en-US" dirty="0"/>
              <a:t>　</a:t>
            </a:r>
            <a:r>
              <a:rPr lang="ja-JP" altLang="en-US" dirty="0" smtClean="0"/>
              <a:t>   </a:t>
            </a:r>
            <a:r>
              <a:rPr lang="en-US" altLang="ja-JP" dirty="0" smtClean="0"/>
              <a:t>64,034</a:t>
            </a:r>
            <a:r>
              <a:rPr lang="ja-JP" altLang="en-US" dirty="0"/>
              <a:t>　　</a:t>
            </a:r>
            <a:r>
              <a:rPr lang="en-US" altLang="ja-JP" dirty="0"/>
              <a:t>2015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月～</a:t>
            </a:r>
            <a:r>
              <a:rPr lang="en-US" altLang="ja-JP" dirty="0"/>
              <a:t>2017</a:t>
            </a:r>
            <a:r>
              <a:rPr lang="ja-JP" altLang="en-US" dirty="0"/>
              <a:t>年</a:t>
            </a:r>
            <a:r>
              <a:rPr lang="en-US" altLang="ja-JP" dirty="0"/>
              <a:t>1</a:t>
            </a:r>
            <a:r>
              <a:rPr lang="ja-JP" altLang="en-US" dirty="0"/>
              <a:t>月</a:t>
            </a:r>
          </a:p>
          <a:p>
            <a:pPr marL="0" indent="0">
              <a:buNone/>
            </a:pP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回収理由　　平成</a:t>
            </a:r>
            <a:r>
              <a:rPr lang="en-US" altLang="ja-JP" sz="3600" b="1" dirty="0">
                <a:solidFill>
                  <a:schemeClr val="tx2">
                    <a:lumMod val="50000"/>
                  </a:schemeClr>
                </a:solidFill>
              </a:rPr>
              <a:t>29</a:t>
            </a: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年</a:t>
            </a:r>
            <a:r>
              <a:rPr lang="en-US" altLang="ja-JP" sz="3600" b="1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月</a:t>
            </a:r>
            <a:r>
              <a:rPr lang="en-US" altLang="ja-JP" sz="3600" b="1" dirty="0">
                <a:solidFill>
                  <a:schemeClr val="tx2">
                    <a:lumMod val="50000"/>
                  </a:schemeClr>
                </a:solidFill>
              </a:rPr>
              <a:t>24</a:t>
            </a:r>
            <a:r>
              <a:rPr lang="ja-JP" altLang="en-US" sz="3600" b="1" dirty="0">
                <a:solidFill>
                  <a:schemeClr val="tx2">
                    <a:lumMod val="50000"/>
                  </a:schemeClr>
                </a:solidFill>
              </a:rPr>
              <a:t>日回収開始</a:t>
            </a:r>
          </a:p>
          <a:p>
            <a:pPr marL="0" indent="0">
              <a:buNone/>
            </a:pPr>
            <a:r>
              <a:rPr lang="ja-JP" altLang="en-US" sz="3400" dirty="0"/>
              <a:t> </a:t>
            </a:r>
            <a:r>
              <a:rPr lang="en-US" altLang="ja-JP" sz="3400" dirty="0"/>
              <a:t>PTP</a:t>
            </a:r>
            <a:r>
              <a:rPr lang="ja-JP" altLang="en-US" sz="3400" dirty="0"/>
              <a:t>包装品の長期保存試験</a:t>
            </a:r>
            <a:r>
              <a:rPr lang="en-US" altLang="ja-JP" sz="3400" dirty="0"/>
              <a:t>(25℃/60</a:t>
            </a:r>
            <a:r>
              <a:rPr lang="ja-JP" altLang="en-US" sz="3400" dirty="0"/>
              <a:t>％</a:t>
            </a:r>
            <a:r>
              <a:rPr lang="en-US" altLang="ja-JP" sz="3400" dirty="0"/>
              <a:t>RH)</a:t>
            </a:r>
            <a:r>
              <a:rPr lang="ja-JP" altLang="en-US" sz="3400" dirty="0"/>
              <a:t>を実施したサンプルにおいて、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溶出試験結果が承認規格</a:t>
            </a:r>
            <a:r>
              <a:rPr lang="en-US" altLang="ja-JP" sz="3400" dirty="0"/>
              <a:t>(45</a:t>
            </a:r>
            <a:r>
              <a:rPr lang="ja-JP" altLang="en-US" sz="3400" dirty="0"/>
              <a:t>分後溶出率：</a:t>
            </a:r>
            <a:r>
              <a:rPr lang="en-US" altLang="ja-JP" sz="3400" dirty="0"/>
              <a:t>85</a:t>
            </a:r>
            <a:r>
              <a:rPr lang="ja-JP" altLang="en-US" sz="3400" dirty="0"/>
              <a:t>％以上</a:t>
            </a:r>
            <a:r>
              <a:rPr lang="en-US" altLang="ja-JP" sz="3400" dirty="0"/>
              <a:t>)</a:t>
            </a:r>
            <a:r>
              <a:rPr lang="ja-JP" altLang="en-US" sz="3400" dirty="0" err="1"/>
              <a:t>に適</a:t>
            </a:r>
            <a:r>
              <a:rPr lang="ja-JP" altLang="en-US" sz="3400" dirty="0"/>
              <a:t>合しないことが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判明いたしました。他製造番号の</a:t>
            </a:r>
            <a:r>
              <a:rPr lang="en-US" altLang="ja-JP" sz="3400" dirty="0"/>
              <a:t>PTP</a:t>
            </a:r>
            <a:r>
              <a:rPr lang="ja-JP" altLang="en-US" sz="3400" dirty="0"/>
              <a:t>包装品におきましても同様の事象が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生じる可能性が否定できないことから、万全を期してすべての</a:t>
            </a:r>
            <a:r>
              <a:rPr lang="en-US" altLang="ja-JP" sz="3400" dirty="0"/>
              <a:t>PTP</a:t>
            </a:r>
            <a:r>
              <a:rPr lang="ja-JP" altLang="en-US" sz="3400" dirty="0"/>
              <a:t>包装品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を自主回収することといたしました。</a:t>
            </a:r>
          </a:p>
          <a:p>
            <a:pPr marL="0" indent="0">
              <a:buNone/>
            </a:pPr>
            <a:r>
              <a:rPr lang="ja-JP" altLang="en-US" sz="3400" dirty="0"/>
              <a:t>⇒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/>
              <a:t>相変わらず溶出試験での回収が続いている。品質再評価時の溶出試験</a:t>
            </a:r>
            <a:endParaRPr lang="en-US" altLang="ja-JP" sz="3400" dirty="0"/>
          </a:p>
          <a:p>
            <a:pPr marL="0" indent="0">
              <a:buNone/>
            </a:pPr>
            <a:r>
              <a:rPr lang="ja-JP" altLang="en-US" sz="3400" dirty="0" err="1"/>
              <a:t>での</a:t>
            </a:r>
            <a:r>
              <a:rPr lang="ja-JP" altLang="en-US" sz="3400" dirty="0"/>
              <a:t>リスク対応はどうだったのだろう？</a:t>
            </a:r>
          </a:p>
          <a:p>
            <a:pPr marL="0" indent="0">
              <a:buNone/>
            </a:pPr>
            <a:endParaRPr lang="ja-JP" altLang="en-US" dirty="0"/>
          </a:p>
          <a:p>
            <a:pPr marL="0" indent="0"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2</Words>
  <Application>Microsoft Office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　(1)メトホルミン塩酸塩錠２５０ｍｇＭＴ「ファイザー」 　　　　　　 (2)メトホルミン塩酸塩錠５００ｍｇＭＴ「ファイザー」           製品回収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脇坂盛雄</cp:lastModifiedBy>
  <cp:revision>81</cp:revision>
  <dcterms:created xsi:type="dcterms:W3CDTF">2015-03-05T03:29:01Z</dcterms:created>
  <dcterms:modified xsi:type="dcterms:W3CDTF">2017-02-23T17:17:43Z</dcterms:modified>
</cp:coreProperties>
</file>