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47" d="100"/>
          <a:sy n="47" d="100"/>
        </p:scale>
        <p:origin x="68" y="6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2017/1/16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840260"/>
          </a:xfrm>
        </p:spPr>
        <p:txBody>
          <a:bodyPr>
            <a:normAutofit fontScale="90000"/>
          </a:bodyPr>
          <a:lstStyle/>
          <a:p>
            <a:r>
              <a:rPr lang="ja-JP" altLang="en-US" sz="3200" dirty="0">
                <a:sym typeface="Wingdings" panose="05000000000000000000" pitchFamily="2" charset="2"/>
              </a:rPr>
              <a:t>販売名：</a:t>
            </a:r>
            <a:r>
              <a:rPr lang="ja-JP" altLang="en-US" sz="3200" dirty="0">
                <a:sym typeface="Wingdings" panose="05000000000000000000" pitchFamily="2" charset="2"/>
              </a:rPr>
              <a:t>ノルディトロピン　フレックスプロ注１０ｍｇ</a:t>
            </a:r>
            <a:br>
              <a:rPr lang="ja-JP" altLang="en-US" sz="3200" dirty="0">
                <a:sym typeface="Wingdings" panose="05000000000000000000" pitchFamily="2" charset="2"/>
              </a:rPr>
            </a:br>
            <a:r>
              <a:rPr lang="ja-JP" altLang="en-US" sz="3200" dirty="0">
                <a:sym typeface="Wingdings" panose="05000000000000000000" pitchFamily="2" charset="2"/>
              </a:rPr>
              <a:t>  　　　　　　　　　　　　　　　　　　　　　　　　　</a:t>
            </a:r>
            <a:r>
              <a:rPr lang="ja-JP" altLang="en-US" sz="3200" dirty="0">
                <a:solidFill>
                  <a:srgbClr val="C00000"/>
                </a:solidFill>
              </a:rPr>
              <a:t>製品回収　平成</a:t>
            </a:r>
            <a:r>
              <a:rPr lang="en-US" altLang="ja-JP" sz="3200" dirty="0">
                <a:solidFill>
                  <a:srgbClr val="C00000"/>
                </a:solidFill>
              </a:rPr>
              <a:t>29</a:t>
            </a:r>
            <a:r>
              <a:rPr lang="ja-JP" altLang="en-US" sz="3200" dirty="0">
                <a:solidFill>
                  <a:srgbClr val="C00000"/>
                </a:solidFill>
              </a:rPr>
              <a:t>年</a:t>
            </a:r>
            <a:r>
              <a:rPr lang="en-US" altLang="ja-JP" sz="3200" dirty="0">
                <a:solidFill>
                  <a:srgbClr val="C00000"/>
                </a:solidFill>
              </a:rPr>
              <a:t>1</a:t>
            </a:r>
            <a:r>
              <a:rPr lang="ja-JP" altLang="en-US" sz="3200" dirty="0">
                <a:solidFill>
                  <a:srgbClr val="C00000"/>
                </a:solidFill>
              </a:rPr>
              <a:t>月</a:t>
            </a:r>
            <a:r>
              <a:rPr lang="en-US" altLang="ja-JP" sz="3200" dirty="0">
                <a:solidFill>
                  <a:srgbClr val="C00000"/>
                </a:solidFill>
              </a:rPr>
              <a:t>10</a:t>
            </a:r>
            <a:r>
              <a:rPr lang="ja-JP" altLang="en-US" sz="3200" dirty="0">
                <a:solidFill>
                  <a:srgbClr val="C00000"/>
                </a:solidFill>
              </a:rPr>
              <a:t>日</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86250"/>
            <a:ext cx="12191999" cy="5671752"/>
          </a:xfrm>
        </p:spPr>
        <p:txBody>
          <a:bodyPr>
            <a:normAutofit lnSpcReduction="10000"/>
          </a:bodyPr>
          <a:lstStyle/>
          <a:p>
            <a:pPr marL="0" indent="0">
              <a:buNone/>
            </a:pPr>
            <a:r>
              <a:rPr lang="ja-JP" altLang="en-US" sz="3600" b="1" dirty="0">
                <a:solidFill>
                  <a:schemeClr val="tx2">
                    <a:lumMod val="50000"/>
                  </a:schemeClr>
                </a:solidFill>
              </a:rPr>
              <a:t>対象ロット　包装形態　　　　　　　出荷数量（箱）　出荷判定日</a:t>
            </a:r>
          </a:p>
          <a:p>
            <a:pPr marL="0" indent="0">
              <a:buNone/>
            </a:pPr>
            <a:r>
              <a:rPr lang="ja-JP" altLang="en-US" dirty="0"/>
              <a:t>１ロット　　</a:t>
            </a:r>
            <a:r>
              <a:rPr lang="en-US" altLang="ja-JP" dirty="0"/>
              <a:t>11,787</a:t>
            </a:r>
            <a:r>
              <a:rPr lang="ja-JP" altLang="en-US" dirty="0"/>
              <a:t>箱　</a:t>
            </a:r>
            <a:r>
              <a:rPr lang="en-US" altLang="ja-JP" dirty="0"/>
              <a:t>2016</a:t>
            </a:r>
            <a:r>
              <a:rPr lang="ja-JP" altLang="en-US" dirty="0"/>
              <a:t>年</a:t>
            </a:r>
            <a:r>
              <a:rPr lang="en-US" altLang="ja-JP" dirty="0"/>
              <a:t>12</a:t>
            </a:r>
            <a:r>
              <a:rPr lang="ja-JP" altLang="en-US" dirty="0"/>
              <a:t>月</a:t>
            </a:r>
            <a:r>
              <a:rPr lang="en-US" altLang="ja-JP" dirty="0"/>
              <a:t>12</a:t>
            </a:r>
            <a:r>
              <a:rPr lang="ja-JP" altLang="en-US" dirty="0"/>
              <a:t>日～</a:t>
            </a:r>
            <a:r>
              <a:rPr lang="en-US" altLang="ja-JP" dirty="0"/>
              <a:t>2016</a:t>
            </a:r>
            <a:r>
              <a:rPr lang="ja-JP" altLang="en-US" dirty="0"/>
              <a:t>年</a:t>
            </a:r>
            <a:r>
              <a:rPr lang="en-US" altLang="ja-JP" dirty="0"/>
              <a:t>12</a:t>
            </a:r>
            <a:r>
              <a:rPr lang="ja-JP" altLang="en-US" dirty="0"/>
              <a:t>月</a:t>
            </a:r>
            <a:r>
              <a:rPr lang="en-US" altLang="ja-JP" dirty="0"/>
              <a:t>21</a:t>
            </a:r>
            <a:r>
              <a:rPr lang="ja-JP" altLang="en-US" dirty="0"/>
              <a:t>日</a:t>
            </a:r>
          </a:p>
          <a:p>
            <a:pPr marL="0" indent="0">
              <a:buNone/>
            </a:pPr>
            <a:r>
              <a:rPr lang="ja-JP" altLang="en-US" sz="3600" b="1" dirty="0">
                <a:solidFill>
                  <a:schemeClr val="tx2">
                    <a:lumMod val="50000"/>
                  </a:schemeClr>
                </a:solidFill>
              </a:rPr>
              <a:t>回収理由</a:t>
            </a:r>
          </a:p>
          <a:p>
            <a:pPr marL="0" indent="0">
              <a:buNone/>
            </a:pPr>
            <a:r>
              <a:rPr lang="ja-JP" altLang="en-US" sz="3400" dirty="0"/>
              <a:t>医療機関で個装箱に製造番号及び使用期限のない製品が発見されました。製品本体のラベルには製造番号及び使用期限が印字されておりますが、個装箱に製造番号及び使用期限の印字がされていないものが複数ある可能性がありますので、当該ロットの製品について回収することと致しました。</a:t>
            </a:r>
          </a:p>
          <a:p>
            <a:pPr marL="0" indent="0">
              <a:buNone/>
            </a:pPr>
            <a:r>
              <a:rPr lang="ja-JP" altLang="en-US" sz="3400" dirty="0"/>
              <a:t>⇒</a:t>
            </a:r>
            <a:endParaRPr lang="en-US" altLang="ja-JP" sz="3400" dirty="0"/>
          </a:p>
          <a:p>
            <a:pPr marL="0" indent="0">
              <a:buNone/>
            </a:pPr>
            <a:r>
              <a:rPr lang="ja-JP" altLang="en-US" sz="3100" dirty="0"/>
              <a:t>範囲の特定ができ、この箱１箱と言えると製品回収は</a:t>
            </a:r>
            <a:r>
              <a:rPr lang="ja-JP" altLang="en-US" sz="3100"/>
              <a:t>行わない。広がりが特定できないと製品回収になるリスクが高まる。</a:t>
            </a: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1023</TotalTime>
  <Words>5</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販売名：ノルディトロピン　フレックスプロ注１０ｍｇ   　　　　　　　　　　　　　　　　　　　　　　　　　製品回収　平成29年1月10日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81</cp:revision>
  <dcterms:created xsi:type="dcterms:W3CDTF">2015-03-05T03:29:01Z</dcterms:created>
  <dcterms:modified xsi:type="dcterms:W3CDTF">2017-01-16T01:43:44Z</dcterms:modified>
</cp:coreProperties>
</file>