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40" d="100"/>
          <a:sy n="40" d="100"/>
        </p:scale>
        <p:origin x="84"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a:t>
            </a:r>
            <a:r>
              <a:rPr lang="ja-JP" altLang="en-US" sz="3600" dirty="0" smtClean="0"/>
              <a:t>キャラクターリップスティック</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962526"/>
            <a:ext cx="12191999" cy="5895474"/>
          </a:xfrm>
        </p:spPr>
        <p:txBody>
          <a:bodyPr>
            <a:normAutofit fontScale="92500" lnSpcReduction="20000"/>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ja-JP" altLang="en-US" sz="3200" dirty="0"/>
              <a:t>　</a:t>
            </a:r>
            <a:r>
              <a:rPr lang="ja-JP" altLang="en-US" sz="3200" dirty="0"/>
              <a:t>商品名：ハローキティ　リップスティック</a:t>
            </a:r>
            <a:r>
              <a:rPr lang="en-US" altLang="ja-JP" sz="3200" dirty="0"/>
              <a:t>3</a:t>
            </a:r>
            <a:r>
              <a:rPr lang="ja-JP" altLang="en-US" sz="3200" dirty="0"/>
              <a:t>　</a:t>
            </a:r>
            <a:r>
              <a:rPr lang="en-US" altLang="ja-JP" sz="3200" dirty="0"/>
              <a:t>RD</a:t>
            </a:r>
          </a:p>
          <a:p>
            <a:pPr marL="0" indent="0">
              <a:buNone/>
            </a:pPr>
            <a:r>
              <a:rPr lang="ja-JP" altLang="en-US" sz="3200" dirty="0"/>
              <a:t>ロット番号：</a:t>
            </a:r>
            <a:r>
              <a:rPr lang="en-US" altLang="ja-JP" sz="3200" dirty="0"/>
              <a:t>AXDI</a:t>
            </a:r>
            <a:r>
              <a:rPr lang="ja-JP" altLang="en-US" sz="3200" dirty="0" err="1"/>
              <a:t>、</a:t>
            </a:r>
            <a:r>
              <a:rPr lang="en-US" altLang="ja-JP" sz="3200" dirty="0"/>
              <a:t>AXDJ</a:t>
            </a:r>
            <a:r>
              <a:rPr lang="ja-JP" altLang="en-US" sz="3200" dirty="0" err="1"/>
              <a:t>、</a:t>
            </a:r>
            <a:r>
              <a:rPr lang="en-US" altLang="ja-JP" sz="3200" dirty="0"/>
              <a:t>E01B</a:t>
            </a:r>
            <a:r>
              <a:rPr lang="ja-JP" altLang="en-US" sz="3200" dirty="0" err="1"/>
              <a:t>、</a:t>
            </a:r>
            <a:r>
              <a:rPr lang="en-US" altLang="ja-JP" sz="3200" dirty="0"/>
              <a:t>E01A</a:t>
            </a:r>
          </a:p>
          <a:p>
            <a:pPr marL="0" indent="0">
              <a:buNone/>
            </a:pPr>
            <a:r>
              <a:rPr lang="ja-JP" altLang="en-US" sz="3200" dirty="0"/>
              <a:t>出荷数量：</a:t>
            </a:r>
            <a:r>
              <a:rPr lang="en-US" altLang="ja-JP" sz="3200" dirty="0"/>
              <a:t>17896</a:t>
            </a:r>
            <a:r>
              <a:rPr lang="ja-JP" altLang="en-US" sz="3200" dirty="0"/>
              <a:t>個</a:t>
            </a:r>
          </a:p>
          <a:p>
            <a:pPr marL="0" indent="0">
              <a:buNone/>
            </a:pPr>
            <a:r>
              <a:rPr lang="ja-JP" altLang="en-US" sz="3200" dirty="0"/>
              <a:t>出荷時期：</a:t>
            </a:r>
            <a:r>
              <a:rPr lang="en-US" altLang="ja-JP" sz="3200" dirty="0"/>
              <a:t>2014</a:t>
            </a:r>
            <a:r>
              <a:rPr lang="ja-JP" altLang="en-US" sz="3200" dirty="0"/>
              <a:t>年</a:t>
            </a:r>
            <a:r>
              <a:rPr lang="en-US" altLang="ja-JP" sz="3200" dirty="0"/>
              <a:t>9</a:t>
            </a:r>
            <a:r>
              <a:rPr lang="ja-JP" altLang="en-US" sz="3200" dirty="0"/>
              <a:t>月</a:t>
            </a:r>
            <a:r>
              <a:rPr lang="en-US" altLang="ja-JP" sz="3200" dirty="0"/>
              <a:t>1</a:t>
            </a:r>
            <a:r>
              <a:rPr lang="ja-JP" altLang="en-US" sz="3200" dirty="0"/>
              <a:t>日～</a:t>
            </a:r>
            <a:r>
              <a:rPr lang="en-US" altLang="ja-JP" sz="3200" dirty="0"/>
              <a:t>2015</a:t>
            </a:r>
            <a:r>
              <a:rPr lang="ja-JP" altLang="en-US" sz="3200" dirty="0"/>
              <a:t>年</a:t>
            </a:r>
            <a:r>
              <a:rPr lang="en-US" altLang="ja-JP" sz="3200" dirty="0"/>
              <a:t>3</a:t>
            </a:r>
            <a:r>
              <a:rPr lang="ja-JP" altLang="en-US" sz="3200" dirty="0"/>
              <a:t>月</a:t>
            </a:r>
            <a:r>
              <a:rPr lang="en-US" altLang="ja-JP" sz="3200" dirty="0"/>
              <a:t>23</a:t>
            </a:r>
            <a:r>
              <a:rPr lang="ja-JP" altLang="en-US" sz="3200" dirty="0"/>
              <a:t>日</a:t>
            </a:r>
          </a:p>
          <a:p>
            <a:pPr marL="0" indent="0">
              <a:buNone/>
            </a:pPr>
            <a:endParaRPr lang="ja-JP" altLang="en-US" sz="900" dirty="0"/>
          </a:p>
          <a:p>
            <a:pPr marL="0" indent="0">
              <a:buNone/>
            </a:pPr>
            <a:r>
              <a:rPr lang="ja-JP" altLang="en-US" sz="3200" dirty="0"/>
              <a:t>商品名：マイメロディ　リップスティック</a:t>
            </a:r>
            <a:r>
              <a:rPr lang="en-US" altLang="ja-JP" sz="3200" dirty="0"/>
              <a:t>3</a:t>
            </a:r>
            <a:r>
              <a:rPr lang="ja-JP" altLang="en-US" sz="3200" dirty="0"/>
              <a:t>　スイーツ</a:t>
            </a:r>
          </a:p>
          <a:p>
            <a:pPr marL="0" indent="0">
              <a:buNone/>
            </a:pPr>
            <a:r>
              <a:rPr lang="ja-JP" altLang="en-US" sz="3200" dirty="0"/>
              <a:t>ロット番号：</a:t>
            </a:r>
            <a:r>
              <a:rPr lang="en-US" altLang="ja-JP" sz="3200" dirty="0"/>
              <a:t>AZDI</a:t>
            </a:r>
            <a:r>
              <a:rPr lang="ja-JP" altLang="en-US" sz="3200" dirty="0" err="1"/>
              <a:t>、</a:t>
            </a:r>
            <a:r>
              <a:rPr lang="en-US" altLang="ja-JP" sz="3200" dirty="0"/>
              <a:t>AZDJ</a:t>
            </a:r>
          </a:p>
          <a:p>
            <a:pPr marL="0" indent="0">
              <a:buNone/>
            </a:pPr>
            <a:r>
              <a:rPr lang="ja-JP" altLang="en-US" sz="3200" dirty="0"/>
              <a:t>出荷数量：</a:t>
            </a:r>
            <a:r>
              <a:rPr lang="en-US" altLang="ja-JP" sz="3200" dirty="0"/>
              <a:t>15000</a:t>
            </a:r>
            <a:r>
              <a:rPr lang="ja-JP" altLang="en-US" sz="3200" dirty="0"/>
              <a:t>個</a:t>
            </a:r>
          </a:p>
          <a:p>
            <a:pPr marL="0" indent="0">
              <a:buNone/>
            </a:pPr>
            <a:r>
              <a:rPr lang="ja-JP" altLang="en-US" sz="3200" dirty="0"/>
              <a:t>出荷時期：</a:t>
            </a:r>
            <a:r>
              <a:rPr lang="en-US" altLang="ja-JP" sz="3200" dirty="0"/>
              <a:t>2014</a:t>
            </a:r>
            <a:r>
              <a:rPr lang="ja-JP" altLang="en-US" sz="3200" dirty="0"/>
              <a:t>年</a:t>
            </a:r>
            <a:r>
              <a:rPr lang="en-US" altLang="ja-JP" sz="3200" dirty="0"/>
              <a:t>9</a:t>
            </a:r>
            <a:r>
              <a:rPr lang="ja-JP" altLang="en-US" sz="3200" dirty="0"/>
              <a:t>月</a:t>
            </a:r>
            <a:r>
              <a:rPr lang="en-US" altLang="ja-JP" sz="3200" dirty="0"/>
              <a:t>1</a:t>
            </a:r>
            <a:r>
              <a:rPr lang="ja-JP" altLang="en-US" sz="3200" dirty="0"/>
              <a:t>日～</a:t>
            </a:r>
            <a:r>
              <a:rPr lang="en-US" altLang="ja-JP" sz="3200" dirty="0"/>
              <a:t>2014</a:t>
            </a:r>
            <a:r>
              <a:rPr lang="ja-JP" altLang="en-US" sz="3200" dirty="0"/>
              <a:t>年</a:t>
            </a:r>
            <a:r>
              <a:rPr lang="en-US" altLang="ja-JP" sz="3200" dirty="0"/>
              <a:t>10</a:t>
            </a:r>
            <a:r>
              <a:rPr lang="ja-JP" altLang="en-US" sz="3200" dirty="0"/>
              <a:t>月</a:t>
            </a:r>
            <a:r>
              <a:rPr lang="en-US" altLang="ja-JP" sz="3200" dirty="0"/>
              <a:t>24</a:t>
            </a:r>
            <a:r>
              <a:rPr lang="ja-JP" altLang="en-US" sz="3200" dirty="0" smtClean="0"/>
              <a:t>日</a:t>
            </a:r>
            <a:endParaRPr lang="en-US" altLang="ja-JP" sz="3200" dirty="0" smtClean="0"/>
          </a:p>
          <a:p>
            <a:pPr marL="0" indent="0">
              <a:buNone/>
            </a:pPr>
            <a:endParaRPr lang="ja-JP" altLang="en-US" sz="1100" dirty="0"/>
          </a:p>
          <a:p>
            <a:pPr marL="0" indent="0">
              <a:buNone/>
            </a:pPr>
            <a:r>
              <a:rPr lang="ja-JP" altLang="en-US" sz="3000" b="1" dirty="0">
                <a:solidFill>
                  <a:srgbClr val="002060"/>
                </a:solidFill>
              </a:rPr>
              <a:t>回収理由</a:t>
            </a:r>
            <a:r>
              <a:rPr lang="ja-JP" altLang="en-US" dirty="0"/>
              <a:t>　</a:t>
            </a:r>
            <a:r>
              <a:rPr lang="en-US" altLang="ja-JP" dirty="0"/>
              <a:t>2015</a:t>
            </a:r>
            <a:r>
              <a:rPr lang="ja-JP" altLang="en-US" dirty="0"/>
              <a:t>年４月１６日</a:t>
            </a:r>
          </a:p>
          <a:p>
            <a:pPr marL="0" indent="0">
              <a:buNone/>
            </a:pPr>
            <a:r>
              <a:rPr lang="ja-JP" altLang="en-US" dirty="0"/>
              <a:t>本体容器およびパッケージに</a:t>
            </a:r>
            <a:r>
              <a:rPr lang="ja-JP" altLang="en-US" b="1" dirty="0">
                <a:solidFill>
                  <a:srgbClr val="C00000"/>
                </a:solidFill>
              </a:rPr>
              <a:t>全く異なる全成分表示を記載</a:t>
            </a:r>
            <a:r>
              <a:rPr lang="ja-JP" altLang="en-US" dirty="0"/>
              <a:t>していたため</a:t>
            </a:r>
            <a:r>
              <a:rPr lang="ja-JP" altLang="en-US" dirty="0" smtClean="0"/>
              <a:t>、</a:t>
            </a:r>
            <a:endParaRPr lang="en-US" altLang="ja-JP" dirty="0" smtClean="0"/>
          </a:p>
          <a:p>
            <a:pPr marL="0" indent="0">
              <a:buNone/>
            </a:pPr>
            <a:r>
              <a:rPr lang="ja-JP" altLang="en-US" dirty="0" smtClean="0"/>
              <a:t>回収</a:t>
            </a:r>
            <a:r>
              <a:rPr lang="ja-JP" altLang="en-US" dirty="0"/>
              <a:t>対象商品の全ロットを自主回収致します。</a:t>
            </a:r>
          </a:p>
          <a:p>
            <a:pPr marL="0" indent="0">
              <a:buNone/>
            </a:pPr>
            <a:endParaRPr lang="en-US" altLang="ja-JP"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：ナカノカラーＧ　</a:t>
            </a:r>
            <a:r>
              <a:rPr lang="ja-JP" altLang="en-US" sz="3600" dirty="0" smtClean="0"/>
              <a:t>Ｂｅ</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962526"/>
            <a:ext cx="12191999" cy="589547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ja-JP" altLang="en-US" sz="3200" dirty="0" smtClean="0"/>
              <a:t>ロット</a:t>
            </a:r>
            <a:r>
              <a:rPr lang="ja-JP" altLang="en-US" sz="3200" dirty="0"/>
              <a:t>番号：</a:t>
            </a:r>
            <a:r>
              <a:rPr lang="en-US" altLang="ja-JP" sz="3200" dirty="0"/>
              <a:t>03A3B</a:t>
            </a:r>
            <a:r>
              <a:rPr lang="ja-JP" altLang="en-US" sz="3200" dirty="0" err="1"/>
              <a:t>、</a:t>
            </a:r>
            <a:r>
              <a:rPr lang="en-US" altLang="ja-JP" sz="3200" dirty="0"/>
              <a:t>01O4</a:t>
            </a:r>
            <a:r>
              <a:rPr lang="ja-JP" altLang="en-US" sz="3200" dirty="0" err="1"/>
              <a:t>、</a:t>
            </a:r>
            <a:r>
              <a:rPr lang="en-US" altLang="ja-JP" sz="3200" dirty="0"/>
              <a:t>07U4</a:t>
            </a:r>
            <a:r>
              <a:rPr lang="ja-JP" altLang="en-US" sz="3200" dirty="0" err="1"/>
              <a:t>、</a:t>
            </a:r>
            <a:r>
              <a:rPr lang="en-US" altLang="ja-JP" sz="3200" dirty="0"/>
              <a:t>02B5</a:t>
            </a:r>
          </a:p>
          <a:p>
            <a:pPr marL="0" indent="0">
              <a:buNone/>
            </a:pPr>
            <a:r>
              <a:rPr lang="ja-JP" altLang="en-US" sz="3200" dirty="0"/>
              <a:t>生産数量：</a:t>
            </a:r>
            <a:r>
              <a:rPr lang="en-US" altLang="ja-JP" sz="3200" dirty="0"/>
              <a:t>7,728</a:t>
            </a:r>
            <a:r>
              <a:rPr lang="ja-JP" altLang="en-US" sz="3200" dirty="0"/>
              <a:t>本</a:t>
            </a:r>
          </a:p>
          <a:p>
            <a:pPr marL="0" indent="0">
              <a:buNone/>
            </a:pPr>
            <a:r>
              <a:rPr lang="ja-JP" altLang="en-US" sz="3200" dirty="0"/>
              <a:t>出荷数量：</a:t>
            </a:r>
            <a:r>
              <a:rPr lang="en-US" altLang="ja-JP" sz="3200" dirty="0"/>
              <a:t>6,486</a:t>
            </a:r>
            <a:r>
              <a:rPr lang="ja-JP" altLang="en-US" sz="3200" dirty="0"/>
              <a:t>本</a:t>
            </a:r>
          </a:p>
          <a:p>
            <a:pPr marL="0" indent="0">
              <a:buNone/>
            </a:pPr>
            <a:r>
              <a:rPr lang="ja-JP" altLang="en-US" sz="3200" dirty="0"/>
              <a:t>出荷時期：平成</a:t>
            </a:r>
            <a:r>
              <a:rPr lang="en-US" altLang="ja-JP" sz="3200" dirty="0"/>
              <a:t>25</a:t>
            </a:r>
            <a:r>
              <a:rPr lang="ja-JP" altLang="en-US" sz="3200" dirty="0"/>
              <a:t>年</a:t>
            </a:r>
            <a:r>
              <a:rPr lang="en-US" altLang="ja-JP" sz="3200" dirty="0"/>
              <a:t>3</a:t>
            </a:r>
            <a:r>
              <a:rPr lang="ja-JP" altLang="en-US" sz="3200" dirty="0"/>
              <a:t>月</a:t>
            </a:r>
            <a:r>
              <a:rPr lang="en-US" altLang="ja-JP" sz="3200" dirty="0"/>
              <a:t>28</a:t>
            </a:r>
            <a:r>
              <a:rPr lang="ja-JP" altLang="en-US" sz="3200" dirty="0"/>
              <a:t>日～平成</a:t>
            </a:r>
            <a:r>
              <a:rPr lang="en-US" altLang="ja-JP" sz="3200" dirty="0"/>
              <a:t>27</a:t>
            </a:r>
            <a:r>
              <a:rPr lang="ja-JP" altLang="en-US" sz="3200" dirty="0"/>
              <a:t>年</a:t>
            </a:r>
            <a:r>
              <a:rPr lang="en-US" altLang="ja-JP" sz="3200" dirty="0"/>
              <a:t>4</a:t>
            </a:r>
            <a:r>
              <a:rPr lang="ja-JP" altLang="en-US" sz="3200" dirty="0"/>
              <a:t>月</a:t>
            </a:r>
            <a:r>
              <a:rPr lang="en-US" altLang="ja-JP" sz="3200" dirty="0"/>
              <a:t>14</a:t>
            </a:r>
            <a:r>
              <a:rPr lang="ja-JP" altLang="en-US" sz="3200" dirty="0"/>
              <a:t>日</a:t>
            </a:r>
          </a:p>
          <a:p>
            <a:pPr marL="0" indent="0">
              <a:buNone/>
            </a:pPr>
            <a:endParaRPr lang="ja-JP" altLang="en-US" sz="1100" dirty="0"/>
          </a:p>
          <a:p>
            <a:pPr marL="0" indent="0">
              <a:buNone/>
            </a:pPr>
            <a:r>
              <a:rPr lang="ja-JP" altLang="en-US" sz="3000" b="1" dirty="0">
                <a:solidFill>
                  <a:srgbClr val="002060"/>
                </a:solidFill>
              </a:rPr>
              <a:t>回収理由</a:t>
            </a:r>
            <a:r>
              <a:rPr lang="ja-JP" altLang="en-US" dirty="0"/>
              <a:t>　</a:t>
            </a:r>
            <a:r>
              <a:rPr lang="en-US" altLang="ja-JP" dirty="0"/>
              <a:t>2015</a:t>
            </a:r>
            <a:r>
              <a:rPr lang="ja-JP" altLang="en-US" dirty="0"/>
              <a:t>年４月１６日</a:t>
            </a:r>
          </a:p>
          <a:p>
            <a:pPr marL="0" indent="0">
              <a:buNone/>
            </a:pPr>
            <a:r>
              <a:rPr lang="ja-JP" altLang="en-US" dirty="0"/>
              <a:t>当該製品のラベルにおいて、</a:t>
            </a:r>
            <a:r>
              <a:rPr lang="ja-JP" altLang="en-US" b="1" dirty="0">
                <a:solidFill>
                  <a:srgbClr val="C00000"/>
                </a:solidFill>
              </a:rPr>
              <a:t>表示成分の記載に誤り</a:t>
            </a:r>
            <a:r>
              <a:rPr lang="ja-JP" altLang="en-US" dirty="0"/>
              <a:t>があることが判明したため</a:t>
            </a:r>
            <a:r>
              <a:rPr lang="ja-JP" altLang="en-US" dirty="0" smtClean="0"/>
              <a:t>、</a:t>
            </a:r>
            <a:endParaRPr lang="en-US" altLang="ja-JP" dirty="0" smtClean="0"/>
          </a:p>
          <a:p>
            <a:pPr marL="0" indent="0">
              <a:buNone/>
            </a:pPr>
            <a:r>
              <a:rPr lang="ja-JP" altLang="en-US" dirty="0" smtClean="0"/>
              <a:t>当該</a:t>
            </a:r>
            <a:r>
              <a:rPr lang="ja-JP" altLang="en-US" dirty="0"/>
              <a:t>ロットを自主回収する</a:t>
            </a:r>
            <a:r>
              <a:rPr lang="ja-JP" altLang="en-US" dirty="0" smtClean="0"/>
              <a:t>ものです。具体的</a:t>
            </a:r>
            <a:r>
              <a:rPr lang="ja-JP" altLang="en-US" dirty="0"/>
              <a:t>には、本来表示す</a:t>
            </a:r>
            <a:r>
              <a:rPr lang="ja-JP" altLang="en-US" dirty="0" smtClean="0"/>
              <a:t>べき</a:t>
            </a:r>
            <a:endParaRPr lang="en-US" altLang="ja-JP" dirty="0" smtClean="0"/>
          </a:p>
          <a:p>
            <a:pPr marL="0" indent="0">
              <a:buNone/>
            </a:pPr>
            <a:r>
              <a:rPr lang="ja-JP" altLang="en-US" b="1" dirty="0" smtClean="0">
                <a:solidFill>
                  <a:srgbClr val="C00000"/>
                </a:solidFill>
              </a:rPr>
              <a:t>「</a:t>
            </a:r>
            <a:r>
              <a:rPr lang="ja-JP" altLang="en-US" b="1" dirty="0">
                <a:solidFill>
                  <a:srgbClr val="C00000"/>
                </a:solidFill>
              </a:rPr>
              <a:t>炭酸水素アンモニウム」が表示されていません</a:t>
            </a:r>
            <a:r>
              <a:rPr lang="ja-JP" altLang="en-US" dirty="0"/>
              <a:t>でした</a:t>
            </a:r>
            <a:r>
              <a:rPr lang="ja-JP" altLang="en-US" dirty="0" smtClean="0"/>
              <a:t>。</a:t>
            </a:r>
            <a:endParaRPr lang="ja-JP" altLang="en-US" dirty="0"/>
          </a:p>
        </p:txBody>
      </p:sp>
    </p:spTree>
    <p:extLst>
      <p:ext uri="{BB962C8B-B14F-4D97-AF65-F5344CB8AC3E}">
        <p14:creationId xmlns:p14="http://schemas.microsoft.com/office/powerpoint/2010/main" val="2004928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1690035"/>
          </a:xfrm>
        </p:spPr>
        <p:txBody>
          <a:bodyPr>
            <a:normAutofit/>
          </a:bodyPr>
          <a:lstStyle/>
          <a:p>
            <a:r>
              <a:rPr lang="ja-JP" altLang="en-US" sz="2800" dirty="0"/>
              <a:t>販売名</a:t>
            </a:r>
            <a:r>
              <a:rPr lang="ja-JP" altLang="en-US" sz="2800" dirty="0" smtClean="0"/>
              <a:t>：</a:t>
            </a:r>
            <a:r>
              <a:rPr lang="en-US" altLang="ja-JP" sz="2800" dirty="0"/>
              <a:t>(1)</a:t>
            </a:r>
            <a:r>
              <a:rPr lang="ja-JP" altLang="en-US" sz="2800" dirty="0" smtClean="0"/>
              <a:t>レタマックス　</a:t>
            </a:r>
            <a:r>
              <a:rPr lang="en-US" altLang="ja-JP" sz="2800" dirty="0" smtClean="0"/>
              <a:t>(</a:t>
            </a:r>
            <a:r>
              <a:rPr lang="en-US" altLang="ja-JP" sz="2800" dirty="0"/>
              <a:t>2)</a:t>
            </a:r>
            <a:r>
              <a:rPr lang="ja-JP" altLang="en-US" sz="2800" dirty="0" smtClean="0"/>
              <a:t>バラトーン　</a:t>
            </a:r>
            <a:r>
              <a:rPr lang="en-US" altLang="ja-JP" sz="2800" dirty="0" smtClean="0"/>
              <a:t>(</a:t>
            </a:r>
            <a:r>
              <a:rPr lang="en-US" altLang="ja-JP" sz="2800" dirty="0"/>
              <a:t>3)</a:t>
            </a:r>
            <a:r>
              <a:rPr lang="ja-JP" altLang="en-US" sz="2800" dirty="0" smtClean="0"/>
              <a:t>グリコジェント　</a:t>
            </a:r>
            <a:r>
              <a:rPr lang="en-US" altLang="ja-JP" sz="2800" dirty="0" smtClean="0"/>
              <a:t>(</a:t>
            </a:r>
            <a:r>
              <a:rPr lang="en-US" altLang="ja-JP" sz="2800" dirty="0"/>
              <a:t>4)</a:t>
            </a:r>
            <a:r>
              <a:rPr lang="ja-JP" altLang="en-US" sz="2800" dirty="0"/>
              <a:t>デイリー</a:t>
            </a:r>
            <a:r>
              <a:rPr lang="ja-JP" altLang="en-US" sz="2800" dirty="0" smtClean="0"/>
              <a:t>ＰＤ　</a:t>
            </a:r>
            <a:r>
              <a:rPr lang="en-US" altLang="ja-JP" sz="2800" dirty="0" smtClean="0"/>
              <a:t/>
            </a:r>
            <a:br>
              <a:rPr lang="en-US" altLang="ja-JP" sz="2800" dirty="0" smtClean="0"/>
            </a:br>
            <a:r>
              <a:rPr lang="en-US" altLang="ja-JP" sz="2800" dirty="0" smtClean="0"/>
              <a:t>(</a:t>
            </a:r>
            <a:r>
              <a:rPr lang="en-US" altLang="ja-JP" sz="2800" dirty="0"/>
              <a:t>5)</a:t>
            </a:r>
            <a:r>
              <a:rPr lang="ja-JP" altLang="en-US" sz="2800" dirty="0"/>
              <a:t>オクリプスシー</a:t>
            </a:r>
            <a:r>
              <a:rPr lang="ja-JP" altLang="en-US" sz="2800" dirty="0" smtClean="0"/>
              <a:t>ＳＰＦ５０　</a:t>
            </a:r>
            <a:r>
              <a:rPr lang="en-US" altLang="ja-JP" sz="2800" dirty="0" smtClean="0"/>
              <a:t>(</a:t>
            </a:r>
            <a:r>
              <a:rPr lang="en-US" altLang="ja-JP" sz="2800" dirty="0"/>
              <a:t>6)</a:t>
            </a:r>
            <a:r>
              <a:rPr lang="ja-JP" altLang="en-US" sz="2800" dirty="0" smtClean="0"/>
              <a:t>ブライトネックス　</a:t>
            </a:r>
            <a:r>
              <a:rPr lang="en-US" altLang="ja-JP" sz="2800" dirty="0" smtClean="0"/>
              <a:t>(</a:t>
            </a:r>
            <a:r>
              <a:rPr lang="en-US" altLang="ja-JP" sz="2800" dirty="0"/>
              <a:t>7)</a:t>
            </a:r>
            <a:r>
              <a:rPr lang="ja-JP" altLang="en-US" sz="2800" dirty="0" smtClean="0"/>
              <a:t>オイラクレンズ　</a:t>
            </a:r>
            <a:r>
              <a:rPr lang="en-US" altLang="ja-JP" sz="2800" dirty="0" smtClean="0"/>
              <a:t/>
            </a:r>
            <a:br>
              <a:rPr lang="en-US" altLang="ja-JP" sz="2800" dirty="0" smtClean="0"/>
            </a:br>
            <a:r>
              <a:rPr lang="en-US" altLang="ja-JP" sz="2800" dirty="0" smtClean="0"/>
              <a:t>(</a:t>
            </a:r>
            <a:r>
              <a:rPr lang="en-US" altLang="ja-JP" sz="2800" dirty="0"/>
              <a:t>8)</a:t>
            </a:r>
            <a:r>
              <a:rPr lang="ja-JP" altLang="en-US" sz="2800" dirty="0" smtClean="0"/>
              <a:t>ボディエマルジョン　</a:t>
            </a:r>
            <a:r>
              <a:rPr lang="en-US" altLang="ja-JP" sz="2800" dirty="0" smtClean="0"/>
              <a:t>(</a:t>
            </a:r>
            <a:r>
              <a:rPr lang="en-US" altLang="ja-JP" sz="2800" dirty="0"/>
              <a:t>9)</a:t>
            </a:r>
            <a:r>
              <a:rPr lang="ja-JP" altLang="en-US" sz="2800" dirty="0"/>
              <a:t>ＨＱ</a:t>
            </a:r>
            <a:r>
              <a:rPr lang="ja-JP" altLang="en-US" sz="2800" dirty="0" smtClean="0"/>
              <a:t>マルチシステム　</a:t>
            </a:r>
            <a:r>
              <a:rPr lang="en-US" altLang="ja-JP" sz="2800" dirty="0" smtClean="0"/>
              <a:t>(</a:t>
            </a:r>
            <a:r>
              <a:rPr lang="en-US" altLang="ja-JP" sz="2800" dirty="0"/>
              <a:t>10)</a:t>
            </a:r>
            <a:r>
              <a:rPr lang="ja-JP" altLang="en-US" sz="2800" dirty="0"/>
              <a:t>ノンＨＱ</a:t>
            </a:r>
            <a:r>
              <a:rPr lang="ja-JP" altLang="en-US" sz="2800" dirty="0" smtClean="0"/>
              <a:t>マルチシステム　</a:t>
            </a:r>
            <a:r>
              <a:rPr lang="en-US" altLang="ja-JP" sz="2800" dirty="0" smtClean="0"/>
              <a:t/>
            </a:r>
            <a:br>
              <a:rPr lang="en-US" altLang="ja-JP" sz="2800" dirty="0" smtClean="0"/>
            </a:br>
            <a:r>
              <a:rPr lang="en-US" altLang="ja-JP" sz="2800" dirty="0" smtClean="0"/>
              <a:t>(</a:t>
            </a:r>
            <a:r>
              <a:rPr lang="en-US" altLang="ja-JP" sz="2800" dirty="0"/>
              <a:t>11)</a:t>
            </a:r>
            <a:r>
              <a:rPr lang="ja-JP" altLang="en-US" sz="2800" dirty="0"/>
              <a:t>ＧＳＲ</a:t>
            </a:r>
            <a:r>
              <a:rPr lang="ja-JP" altLang="en-US" sz="2800" dirty="0" smtClean="0"/>
              <a:t>システム</a:t>
            </a:r>
            <a:r>
              <a:rPr lang="ja-JP" altLang="en-US" sz="2800" dirty="0"/>
              <a:t>　</a:t>
            </a:r>
            <a:r>
              <a:rPr lang="en-US" altLang="ja-JP" sz="2800" dirty="0"/>
              <a:t>(12)</a:t>
            </a:r>
            <a:r>
              <a:rPr lang="ja-JP" altLang="en-US" sz="2800" dirty="0" smtClean="0"/>
              <a:t>サンスマート　</a:t>
            </a:r>
            <a:r>
              <a:rPr lang="ja-JP" altLang="en-US" sz="2800" dirty="0" smtClean="0">
                <a:solidFill>
                  <a:srgbClr val="C00000"/>
                </a:solidFill>
              </a:rPr>
              <a:t>製品</a:t>
            </a:r>
            <a:r>
              <a:rPr lang="ja-JP" altLang="en-US" sz="2800" dirty="0">
                <a:solidFill>
                  <a:srgbClr val="C00000"/>
                </a:solidFill>
              </a:rPr>
              <a:t>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2141621"/>
            <a:ext cx="12191999" cy="4716378"/>
          </a:xfrm>
        </p:spPr>
        <p:txBody>
          <a:bodyPr>
            <a:normAutofit fontScale="32500" lnSpcReduction="20000"/>
          </a:bodyPr>
          <a:lstStyle/>
          <a:p>
            <a:pPr marL="0" indent="0">
              <a:buNone/>
            </a:pPr>
            <a:r>
              <a:rPr lang="ja-JP" altLang="en-US" sz="8600" b="1" dirty="0" smtClean="0">
                <a:solidFill>
                  <a:srgbClr val="002060"/>
                </a:solidFill>
              </a:rPr>
              <a:t>対象</a:t>
            </a:r>
            <a:r>
              <a:rPr lang="ja-JP" altLang="en-US" sz="8600" b="1" dirty="0">
                <a:solidFill>
                  <a:srgbClr val="002060"/>
                </a:solidFill>
              </a:rPr>
              <a:t>ロット、数量及び出荷</a:t>
            </a:r>
            <a:r>
              <a:rPr lang="ja-JP" altLang="en-US" sz="8600" b="1" dirty="0" smtClean="0">
                <a:solidFill>
                  <a:srgbClr val="002060"/>
                </a:solidFill>
              </a:rPr>
              <a:t>時期</a:t>
            </a:r>
            <a:endParaRPr lang="en-US" altLang="ja-JP" sz="8600" b="1" dirty="0" smtClean="0">
              <a:solidFill>
                <a:srgbClr val="002060"/>
              </a:solidFill>
            </a:endParaRPr>
          </a:p>
          <a:p>
            <a:pPr marL="0" indent="0">
              <a:buNone/>
            </a:pPr>
            <a:r>
              <a:rPr lang="en-US" altLang="ja-JP" sz="3200" b="1" dirty="0">
                <a:solidFill>
                  <a:srgbClr val="002060"/>
                </a:solidFill>
              </a:rPr>
              <a:t>&lt;</a:t>
            </a:r>
            <a:r>
              <a:rPr lang="ja-JP" altLang="en-US" sz="4800" b="1" dirty="0">
                <a:solidFill>
                  <a:srgbClr val="002060"/>
                </a:solidFill>
              </a:rPr>
              <a:t>ロット番号</a:t>
            </a:r>
            <a:r>
              <a:rPr lang="en-US" altLang="ja-JP" sz="4800" b="1" dirty="0">
                <a:solidFill>
                  <a:srgbClr val="002060"/>
                </a:solidFill>
              </a:rPr>
              <a:t>&gt;</a:t>
            </a:r>
          </a:p>
          <a:p>
            <a:pPr marL="0" indent="0">
              <a:buNone/>
            </a:pPr>
            <a:r>
              <a:rPr lang="en-US" altLang="ja-JP" sz="4800" b="1" dirty="0">
                <a:solidFill>
                  <a:srgbClr val="002060"/>
                </a:solidFill>
              </a:rPr>
              <a:t>(1) </a:t>
            </a:r>
            <a:r>
              <a:rPr lang="ja-JP" altLang="en-US" sz="4800" b="1" dirty="0" smtClean="0">
                <a:solidFill>
                  <a:srgbClr val="002060"/>
                </a:solidFill>
              </a:rPr>
              <a:t>レタマックス</a:t>
            </a:r>
            <a:r>
              <a:rPr lang="ja-JP" altLang="en-US" sz="4800" b="1" dirty="0">
                <a:solidFill>
                  <a:srgbClr val="002060"/>
                </a:solidFill>
              </a:rPr>
              <a:t>　　</a:t>
            </a:r>
            <a:r>
              <a:rPr lang="en-US" altLang="ja-JP" sz="4800" b="1" dirty="0">
                <a:solidFill>
                  <a:srgbClr val="002060"/>
                </a:solidFill>
              </a:rPr>
              <a:t>T4029A, T4030B, T4112A, T4113A, T4205A, T4258A, T5040A</a:t>
            </a:r>
          </a:p>
          <a:p>
            <a:pPr marL="0" indent="0">
              <a:buNone/>
            </a:pPr>
            <a:r>
              <a:rPr lang="en-US" altLang="ja-JP" sz="4800" b="1" dirty="0">
                <a:solidFill>
                  <a:srgbClr val="002060"/>
                </a:solidFill>
              </a:rPr>
              <a:t>(2) </a:t>
            </a:r>
            <a:r>
              <a:rPr lang="ja-JP" altLang="en-US" sz="4800" b="1" dirty="0">
                <a:solidFill>
                  <a:srgbClr val="002060"/>
                </a:solidFill>
              </a:rPr>
              <a:t>バラトーン</a:t>
            </a:r>
          </a:p>
          <a:p>
            <a:pPr marL="0" indent="0">
              <a:buNone/>
            </a:pPr>
            <a:r>
              <a:rPr lang="ja-JP" altLang="en-US" sz="4800" b="1" dirty="0">
                <a:solidFill>
                  <a:srgbClr val="002060"/>
                </a:solidFill>
              </a:rPr>
              <a:t>　　</a:t>
            </a:r>
            <a:r>
              <a:rPr lang="en-US" altLang="ja-JP" sz="4800" b="1" dirty="0">
                <a:solidFill>
                  <a:srgbClr val="002060"/>
                </a:solidFill>
              </a:rPr>
              <a:t>655101, 673201, 690001, 698701, 698702, 708302, 708303</a:t>
            </a:r>
            <a:r>
              <a:rPr lang="en-US" altLang="ja-JP" sz="4800" b="1" dirty="0" smtClean="0">
                <a:solidFill>
                  <a:srgbClr val="002060"/>
                </a:solidFill>
              </a:rPr>
              <a:t>,</a:t>
            </a:r>
            <a:r>
              <a:rPr lang="ja-JP" altLang="en-US" sz="4800" b="1" dirty="0" smtClean="0">
                <a:solidFill>
                  <a:srgbClr val="002060"/>
                </a:solidFill>
              </a:rPr>
              <a:t>　</a:t>
            </a:r>
            <a:r>
              <a:rPr lang="en-US" altLang="ja-JP" sz="4800" b="1" dirty="0" smtClean="0">
                <a:solidFill>
                  <a:srgbClr val="002060"/>
                </a:solidFill>
              </a:rPr>
              <a:t>735502</a:t>
            </a:r>
            <a:r>
              <a:rPr lang="en-US" altLang="ja-JP" sz="4800" b="1" dirty="0">
                <a:solidFill>
                  <a:srgbClr val="002060"/>
                </a:solidFill>
              </a:rPr>
              <a:t>, 735503, 744101, 760801, 760802, 783601, 783603, 795301</a:t>
            </a:r>
          </a:p>
          <a:p>
            <a:pPr marL="0" indent="0">
              <a:buNone/>
            </a:pPr>
            <a:r>
              <a:rPr lang="en-US" altLang="ja-JP" sz="4800" b="1" dirty="0">
                <a:solidFill>
                  <a:srgbClr val="002060"/>
                </a:solidFill>
              </a:rPr>
              <a:t>(3) </a:t>
            </a:r>
            <a:r>
              <a:rPr lang="ja-JP" altLang="en-US" sz="4800" b="1" dirty="0" smtClean="0">
                <a:solidFill>
                  <a:srgbClr val="002060"/>
                </a:solidFill>
              </a:rPr>
              <a:t>グリコジェント　</a:t>
            </a:r>
            <a:r>
              <a:rPr lang="ja-JP" altLang="en-US" sz="4800" b="1" dirty="0">
                <a:solidFill>
                  <a:srgbClr val="002060"/>
                </a:solidFill>
              </a:rPr>
              <a:t>　　</a:t>
            </a:r>
            <a:r>
              <a:rPr lang="en-US" altLang="ja-JP" sz="4800" b="1" dirty="0">
                <a:solidFill>
                  <a:srgbClr val="002060"/>
                </a:solidFill>
              </a:rPr>
              <a:t>100-514, 101-114, 177-213, 204-414, 204-514, 251-114, 287-113</a:t>
            </a:r>
            <a:r>
              <a:rPr lang="en-US" altLang="ja-JP" sz="4800" b="1" dirty="0" smtClean="0">
                <a:solidFill>
                  <a:srgbClr val="002060"/>
                </a:solidFill>
              </a:rPr>
              <a:t>,</a:t>
            </a:r>
            <a:r>
              <a:rPr lang="ja-JP" altLang="en-US" sz="4800" b="1" dirty="0" smtClean="0">
                <a:solidFill>
                  <a:srgbClr val="002060"/>
                </a:solidFill>
              </a:rPr>
              <a:t>　</a:t>
            </a:r>
            <a:r>
              <a:rPr lang="en-US" altLang="ja-JP" sz="4800" b="1" dirty="0" smtClean="0">
                <a:solidFill>
                  <a:srgbClr val="002060"/>
                </a:solidFill>
              </a:rPr>
              <a:t>288-113</a:t>
            </a:r>
            <a:r>
              <a:rPr lang="en-US" altLang="ja-JP" sz="4800" b="1" dirty="0">
                <a:solidFill>
                  <a:srgbClr val="002060"/>
                </a:solidFill>
              </a:rPr>
              <a:t>, 302-414, 340-213, 340-313</a:t>
            </a:r>
          </a:p>
          <a:p>
            <a:pPr marL="0" indent="0">
              <a:buNone/>
            </a:pPr>
            <a:r>
              <a:rPr lang="en-US" altLang="ja-JP" sz="4800" b="1" dirty="0">
                <a:solidFill>
                  <a:srgbClr val="002060"/>
                </a:solidFill>
              </a:rPr>
              <a:t>(4) </a:t>
            </a:r>
            <a:r>
              <a:rPr lang="ja-JP" altLang="en-US" sz="4800" b="1" dirty="0">
                <a:solidFill>
                  <a:srgbClr val="002060"/>
                </a:solidFill>
              </a:rPr>
              <a:t>デイリー</a:t>
            </a:r>
            <a:r>
              <a:rPr lang="ja-JP" altLang="en-US" sz="4800" b="1" dirty="0" smtClean="0">
                <a:solidFill>
                  <a:srgbClr val="002060"/>
                </a:solidFill>
              </a:rPr>
              <a:t>ＰＤ　</a:t>
            </a:r>
            <a:r>
              <a:rPr lang="ja-JP" altLang="en-US" sz="4800" b="1" dirty="0">
                <a:solidFill>
                  <a:srgbClr val="002060"/>
                </a:solidFill>
              </a:rPr>
              <a:t>　　</a:t>
            </a:r>
            <a:r>
              <a:rPr lang="en-US" altLang="ja-JP" sz="4800" b="1" dirty="0">
                <a:solidFill>
                  <a:srgbClr val="002060"/>
                </a:solidFill>
              </a:rPr>
              <a:t>3H052594, 3L054656, 4B056596, 4D057078, 4E058633, 4H059976</a:t>
            </a:r>
            <a:r>
              <a:rPr lang="en-US" altLang="ja-JP" sz="4800" b="1" dirty="0" smtClean="0">
                <a:solidFill>
                  <a:srgbClr val="002060"/>
                </a:solidFill>
              </a:rPr>
              <a:t>,</a:t>
            </a:r>
            <a:r>
              <a:rPr lang="ja-JP" altLang="en-US" sz="4800" b="1" dirty="0" smtClean="0">
                <a:solidFill>
                  <a:srgbClr val="002060"/>
                </a:solidFill>
              </a:rPr>
              <a:t>　</a:t>
            </a:r>
            <a:r>
              <a:rPr lang="en-US" altLang="ja-JP" sz="4800" b="1" dirty="0" smtClean="0">
                <a:solidFill>
                  <a:srgbClr val="002060"/>
                </a:solidFill>
              </a:rPr>
              <a:t>4K060763</a:t>
            </a:r>
            <a:r>
              <a:rPr lang="en-US" altLang="ja-JP" sz="4800" b="1" dirty="0">
                <a:solidFill>
                  <a:srgbClr val="002060"/>
                </a:solidFill>
              </a:rPr>
              <a:t>, 4M062167, 5A062895</a:t>
            </a:r>
          </a:p>
          <a:p>
            <a:pPr marL="0" indent="0">
              <a:buNone/>
            </a:pPr>
            <a:r>
              <a:rPr lang="en-US" altLang="ja-JP" sz="4800" b="1" dirty="0">
                <a:solidFill>
                  <a:srgbClr val="002060"/>
                </a:solidFill>
              </a:rPr>
              <a:t>(5) </a:t>
            </a:r>
            <a:r>
              <a:rPr lang="ja-JP" altLang="en-US" sz="4800" b="1" dirty="0">
                <a:solidFill>
                  <a:srgbClr val="002060"/>
                </a:solidFill>
              </a:rPr>
              <a:t>オクリプスシー</a:t>
            </a:r>
            <a:r>
              <a:rPr lang="ja-JP" altLang="en-US" sz="4800" b="1" dirty="0" smtClean="0">
                <a:solidFill>
                  <a:srgbClr val="002060"/>
                </a:solidFill>
              </a:rPr>
              <a:t>ＳＰＦ５０　</a:t>
            </a:r>
            <a:r>
              <a:rPr lang="ja-JP" altLang="en-US" sz="4800" b="1" dirty="0">
                <a:solidFill>
                  <a:srgbClr val="002060"/>
                </a:solidFill>
              </a:rPr>
              <a:t>　　</a:t>
            </a:r>
            <a:r>
              <a:rPr lang="en-US" altLang="ja-JP" sz="4800" b="1" dirty="0">
                <a:solidFill>
                  <a:srgbClr val="002060"/>
                </a:solidFill>
              </a:rPr>
              <a:t>13358, 13359, 14033, 14166, 14212</a:t>
            </a:r>
          </a:p>
          <a:p>
            <a:pPr marL="0" indent="0">
              <a:buNone/>
            </a:pPr>
            <a:r>
              <a:rPr lang="en-US" altLang="ja-JP" sz="4800" b="1" dirty="0">
                <a:solidFill>
                  <a:srgbClr val="002060"/>
                </a:solidFill>
              </a:rPr>
              <a:t>(6) </a:t>
            </a:r>
            <a:r>
              <a:rPr lang="ja-JP" altLang="en-US" sz="4800" b="1" dirty="0" smtClean="0">
                <a:solidFill>
                  <a:srgbClr val="002060"/>
                </a:solidFill>
              </a:rPr>
              <a:t>ブライトネックス　</a:t>
            </a:r>
            <a:r>
              <a:rPr lang="ja-JP" altLang="en-US" sz="4800" b="1" dirty="0">
                <a:solidFill>
                  <a:srgbClr val="002060"/>
                </a:solidFill>
              </a:rPr>
              <a:t>　　</a:t>
            </a:r>
            <a:r>
              <a:rPr lang="en-US" altLang="ja-JP" sz="4800" b="1" dirty="0">
                <a:solidFill>
                  <a:srgbClr val="002060"/>
                </a:solidFill>
              </a:rPr>
              <a:t>T3263A, T3351A, T4010A, T4036A, T4037A, T4080A, T4083A</a:t>
            </a:r>
            <a:r>
              <a:rPr lang="en-US" altLang="ja-JP" sz="4800" b="1" dirty="0" smtClean="0">
                <a:solidFill>
                  <a:srgbClr val="002060"/>
                </a:solidFill>
              </a:rPr>
              <a:t>,</a:t>
            </a:r>
            <a:r>
              <a:rPr lang="ja-JP" altLang="en-US" sz="4800" b="1" dirty="0" smtClean="0">
                <a:solidFill>
                  <a:srgbClr val="002060"/>
                </a:solidFill>
              </a:rPr>
              <a:t>　</a:t>
            </a:r>
            <a:r>
              <a:rPr lang="en-US" altLang="ja-JP" sz="4800" b="1" dirty="0" smtClean="0">
                <a:solidFill>
                  <a:srgbClr val="002060"/>
                </a:solidFill>
              </a:rPr>
              <a:t>T4212A</a:t>
            </a:r>
            <a:r>
              <a:rPr lang="en-US" altLang="ja-JP" sz="4800" b="1" dirty="0">
                <a:solidFill>
                  <a:srgbClr val="002060"/>
                </a:solidFill>
              </a:rPr>
              <a:t>, T4269A</a:t>
            </a:r>
          </a:p>
          <a:p>
            <a:pPr marL="0" indent="0">
              <a:buNone/>
            </a:pPr>
            <a:r>
              <a:rPr lang="en-US" altLang="ja-JP" sz="4800" b="1" dirty="0">
                <a:solidFill>
                  <a:srgbClr val="002060"/>
                </a:solidFill>
              </a:rPr>
              <a:t>(7) </a:t>
            </a:r>
            <a:r>
              <a:rPr lang="ja-JP" altLang="en-US" sz="4800" b="1" dirty="0" smtClean="0">
                <a:solidFill>
                  <a:srgbClr val="002060"/>
                </a:solidFill>
              </a:rPr>
              <a:t>オイラクレンズ　</a:t>
            </a:r>
            <a:r>
              <a:rPr lang="ja-JP" altLang="en-US" sz="4800" b="1" dirty="0">
                <a:solidFill>
                  <a:srgbClr val="002060"/>
                </a:solidFill>
              </a:rPr>
              <a:t>　　</a:t>
            </a:r>
            <a:r>
              <a:rPr lang="en-US" altLang="ja-JP" sz="4800" b="1" dirty="0">
                <a:solidFill>
                  <a:srgbClr val="002060"/>
                </a:solidFill>
              </a:rPr>
              <a:t>407200G13, 421200K13, 427200M13, 432100A14, </a:t>
            </a:r>
            <a:r>
              <a:rPr lang="en-US" altLang="ja-JP" sz="4800" b="1" dirty="0" smtClean="0">
                <a:solidFill>
                  <a:srgbClr val="002060"/>
                </a:solidFill>
              </a:rPr>
              <a:t>441200C14,451700F14</a:t>
            </a:r>
            <a:r>
              <a:rPr lang="en-US" altLang="ja-JP" sz="4800" b="1" dirty="0">
                <a:solidFill>
                  <a:srgbClr val="002060"/>
                </a:solidFill>
              </a:rPr>
              <a:t>, 451800F14, 462100H14, 469600K14</a:t>
            </a:r>
          </a:p>
          <a:p>
            <a:pPr marL="0" indent="0">
              <a:buNone/>
            </a:pPr>
            <a:r>
              <a:rPr lang="en-US" altLang="ja-JP" sz="4800" b="1" dirty="0">
                <a:solidFill>
                  <a:srgbClr val="002060"/>
                </a:solidFill>
              </a:rPr>
              <a:t>(8) </a:t>
            </a:r>
            <a:r>
              <a:rPr lang="ja-JP" altLang="en-US" sz="4800" b="1" dirty="0" smtClean="0">
                <a:solidFill>
                  <a:srgbClr val="002060"/>
                </a:solidFill>
              </a:rPr>
              <a:t>ボディエマルジョン　</a:t>
            </a:r>
            <a:r>
              <a:rPr lang="ja-JP" altLang="en-US" sz="4800" b="1" dirty="0">
                <a:solidFill>
                  <a:srgbClr val="002060"/>
                </a:solidFill>
              </a:rPr>
              <a:t>　　</a:t>
            </a:r>
            <a:r>
              <a:rPr lang="en-US" altLang="ja-JP" sz="4800" b="1" dirty="0">
                <a:solidFill>
                  <a:srgbClr val="002060"/>
                </a:solidFill>
              </a:rPr>
              <a:t>426000M13, 426100M13, 473000K14</a:t>
            </a:r>
          </a:p>
          <a:p>
            <a:pPr marL="0" indent="0">
              <a:buNone/>
            </a:pPr>
            <a:r>
              <a:rPr lang="en-US" altLang="ja-JP" sz="4800" b="1" dirty="0">
                <a:solidFill>
                  <a:srgbClr val="002060"/>
                </a:solidFill>
              </a:rPr>
              <a:t>(9) </a:t>
            </a:r>
            <a:r>
              <a:rPr lang="ja-JP" altLang="en-US" sz="4800" b="1" dirty="0">
                <a:solidFill>
                  <a:srgbClr val="002060"/>
                </a:solidFill>
              </a:rPr>
              <a:t>ＨＱ</a:t>
            </a:r>
            <a:r>
              <a:rPr lang="ja-JP" altLang="en-US" sz="4800" b="1" dirty="0" smtClean="0">
                <a:solidFill>
                  <a:srgbClr val="002060"/>
                </a:solidFill>
              </a:rPr>
              <a:t>マルチシステム　</a:t>
            </a:r>
            <a:r>
              <a:rPr lang="ja-JP" altLang="en-US" sz="4800" b="1" dirty="0">
                <a:solidFill>
                  <a:srgbClr val="002060"/>
                </a:solidFill>
              </a:rPr>
              <a:t>　　</a:t>
            </a:r>
            <a:r>
              <a:rPr lang="en-US" altLang="ja-JP" sz="4800" b="1" dirty="0">
                <a:solidFill>
                  <a:srgbClr val="002060"/>
                </a:solidFill>
              </a:rPr>
              <a:t>1336</a:t>
            </a:r>
          </a:p>
          <a:p>
            <a:pPr marL="0" indent="0">
              <a:buNone/>
            </a:pPr>
            <a:r>
              <a:rPr lang="en-US" altLang="ja-JP" sz="4800" b="1" dirty="0">
                <a:solidFill>
                  <a:srgbClr val="002060"/>
                </a:solidFill>
              </a:rPr>
              <a:t>(10)</a:t>
            </a:r>
            <a:r>
              <a:rPr lang="ja-JP" altLang="en-US" sz="4800" b="1" dirty="0">
                <a:solidFill>
                  <a:srgbClr val="002060"/>
                </a:solidFill>
              </a:rPr>
              <a:t>ノンＨＱ</a:t>
            </a:r>
            <a:r>
              <a:rPr lang="ja-JP" altLang="en-US" sz="4800" b="1" dirty="0" smtClean="0">
                <a:solidFill>
                  <a:srgbClr val="002060"/>
                </a:solidFill>
              </a:rPr>
              <a:t>マルチシステム　</a:t>
            </a:r>
            <a:r>
              <a:rPr lang="ja-JP" altLang="en-US" sz="4800" b="1" dirty="0">
                <a:solidFill>
                  <a:srgbClr val="002060"/>
                </a:solidFill>
              </a:rPr>
              <a:t>　　</a:t>
            </a:r>
            <a:r>
              <a:rPr lang="en-US" altLang="ja-JP" sz="4800" b="1" dirty="0">
                <a:solidFill>
                  <a:srgbClr val="002060"/>
                </a:solidFill>
              </a:rPr>
              <a:t>1256, 1459</a:t>
            </a:r>
          </a:p>
          <a:p>
            <a:pPr marL="0" indent="0">
              <a:buNone/>
            </a:pPr>
            <a:r>
              <a:rPr lang="en-US" altLang="ja-JP" sz="4800" b="1" dirty="0">
                <a:solidFill>
                  <a:srgbClr val="002060"/>
                </a:solidFill>
              </a:rPr>
              <a:t>(11)</a:t>
            </a:r>
            <a:r>
              <a:rPr lang="ja-JP" altLang="en-US" sz="4800" b="1" dirty="0">
                <a:solidFill>
                  <a:srgbClr val="002060"/>
                </a:solidFill>
              </a:rPr>
              <a:t>ＧＳＲ</a:t>
            </a:r>
            <a:r>
              <a:rPr lang="ja-JP" altLang="en-US" sz="4800" b="1" dirty="0" smtClean="0">
                <a:solidFill>
                  <a:srgbClr val="002060"/>
                </a:solidFill>
              </a:rPr>
              <a:t>システム　</a:t>
            </a:r>
            <a:r>
              <a:rPr lang="ja-JP" altLang="en-US" sz="4800" b="1" dirty="0">
                <a:solidFill>
                  <a:srgbClr val="002060"/>
                </a:solidFill>
              </a:rPr>
              <a:t>　　</a:t>
            </a:r>
            <a:r>
              <a:rPr lang="en-US" altLang="ja-JP" sz="4800" b="1" dirty="0">
                <a:solidFill>
                  <a:srgbClr val="002060"/>
                </a:solidFill>
              </a:rPr>
              <a:t>1255, 1258, 1351</a:t>
            </a:r>
          </a:p>
          <a:p>
            <a:pPr marL="0" indent="0">
              <a:buNone/>
            </a:pPr>
            <a:r>
              <a:rPr lang="en-US" altLang="ja-JP" sz="4800" b="1" dirty="0">
                <a:solidFill>
                  <a:srgbClr val="002060"/>
                </a:solidFill>
              </a:rPr>
              <a:t>(12)</a:t>
            </a:r>
            <a:r>
              <a:rPr lang="ja-JP" altLang="en-US" sz="4800" b="1" dirty="0" smtClean="0">
                <a:solidFill>
                  <a:srgbClr val="002060"/>
                </a:solidFill>
              </a:rPr>
              <a:t>サンスマート　</a:t>
            </a:r>
            <a:r>
              <a:rPr lang="ja-JP" altLang="en-US" sz="4800" b="1" dirty="0">
                <a:solidFill>
                  <a:srgbClr val="002060"/>
                </a:solidFill>
              </a:rPr>
              <a:t>　　</a:t>
            </a:r>
            <a:r>
              <a:rPr lang="en-US" altLang="ja-JP" sz="4800" b="1" dirty="0">
                <a:solidFill>
                  <a:srgbClr val="002060"/>
                </a:solidFill>
              </a:rPr>
              <a:t>3H052830, 3J053017</a:t>
            </a:r>
          </a:p>
          <a:p>
            <a:pPr marL="0" indent="0">
              <a:buNone/>
            </a:pPr>
            <a:endParaRPr lang="ja-JP" altLang="en-US" sz="4800" b="1" dirty="0">
              <a:solidFill>
                <a:srgbClr val="002060"/>
              </a:solidFill>
            </a:endParaRPr>
          </a:p>
        </p:txBody>
      </p:sp>
    </p:spTree>
    <p:extLst>
      <p:ext uri="{BB962C8B-B14F-4D97-AF65-F5344CB8AC3E}">
        <p14:creationId xmlns:p14="http://schemas.microsoft.com/office/powerpoint/2010/main" val="880252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25930"/>
          </a:xfrm>
        </p:spPr>
        <p:txBody>
          <a:bodyPr>
            <a:normAutofit fontScale="90000"/>
          </a:bodyPr>
          <a:lstStyle/>
          <a:p>
            <a:endParaRPr kumimoji="1" lang="ja-JP" altLang="en-US" dirty="0">
              <a:solidFill>
                <a:srgbClr val="C00000"/>
              </a:solidFill>
            </a:endParaRPr>
          </a:p>
        </p:txBody>
      </p:sp>
      <p:sp>
        <p:nvSpPr>
          <p:cNvPr id="3" name="コンテンツ プレースホルダー 2"/>
          <p:cNvSpPr>
            <a:spLocks noGrp="1"/>
          </p:cNvSpPr>
          <p:nvPr>
            <p:ph idx="1"/>
          </p:nvPr>
        </p:nvSpPr>
        <p:spPr>
          <a:xfrm>
            <a:off x="0" y="259082"/>
            <a:ext cx="12191999" cy="6598917"/>
          </a:xfrm>
        </p:spPr>
        <p:txBody>
          <a:bodyPr>
            <a:normAutofit fontScale="70000" lnSpcReduction="20000"/>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en-US" altLang="ja-JP" sz="3200" dirty="0"/>
              <a:t>(1) </a:t>
            </a:r>
            <a:r>
              <a:rPr lang="ja-JP" altLang="en-US" sz="3200" dirty="0"/>
              <a:t>レタマックス　　　　</a:t>
            </a:r>
            <a:r>
              <a:rPr lang="en-US" altLang="ja-JP" sz="3200" dirty="0"/>
              <a:t>685</a:t>
            </a:r>
            <a:r>
              <a:rPr lang="ja-JP" altLang="en-US" sz="3200" dirty="0"/>
              <a:t>個　 </a:t>
            </a:r>
            <a:r>
              <a:rPr lang="en-US" altLang="ja-JP" sz="3200" dirty="0"/>
              <a:t>2014</a:t>
            </a:r>
            <a:r>
              <a:rPr lang="ja-JP" altLang="en-US" sz="3200" dirty="0"/>
              <a:t>年</a:t>
            </a:r>
            <a:r>
              <a:rPr lang="en-US" altLang="ja-JP" sz="3200" dirty="0"/>
              <a:t>5</a:t>
            </a:r>
            <a:r>
              <a:rPr lang="ja-JP" altLang="en-US" sz="3200" dirty="0"/>
              <a:t>月</a:t>
            </a:r>
            <a:r>
              <a:rPr lang="en-US" altLang="ja-JP" sz="3200" dirty="0"/>
              <a:t>16</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(2) </a:t>
            </a:r>
            <a:r>
              <a:rPr lang="ja-JP" altLang="en-US" sz="3200" dirty="0"/>
              <a:t>バラトーン　　 　</a:t>
            </a:r>
            <a:r>
              <a:rPr lang="en-US" altLang="ja-JP" sz="3200" dirty="0"/>
              <a:t>17,215</a:t>
            </a:r>
            <a:r>
              <a:rPr lang="ja-JP" altLang="en-US" sz="3200" dirty="0"/>
              <a:t>個　 </a:t>
            </a:r>
            <a:r>
              <a:rPr lang="en-US" altLang="ja-JP" sz="3200" dirty="0"/>
              <a:t>2013</a:t>
            </a:r>
            <a:r>
              <a:rPr lang="ja-JP" altLang="en-US" sz="3200" dirty="0"/>
              <a:t>年</a:t>
            </a:r>
            <a:r>
              <a:rPr lang="en-US" altLang="ja-JP" sz="3200" dirty="0"/>
              <a:t>11</a:t>
            </a:r>
            <a:r>
              <a:rPr lang="ja-JP" altLang="en-US" sz="3200" dirty="0"/>
              <a:t>月</a:t>
            </a:r>
            <a:r>
              <a:rPr lang="en-US" altLang="ja-JP" sz="3200" dirty="0"/>
              <a:t>5</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(3) </a:t>
            </a:r>
            <a:r>
              <a:rPr lang="ja-JP" altLang="en-US" sz="3200" dirty="0"/>
              <a:t>グリコジェント　　</a:t>
            </a:r>
            <a:r>
              <a:rPr lang="en-US" altLang="ja-JP" sz="3200" dirty="0"/>
              <a:t>6,123</a:t>
            </a:r>
            <a:r>
              <a:rPr lang="ja-JP" altLang="en-US" sz="3200" dirty="0"/>
              <a:t>個　 </a:t>
            </a:r>
            <a:r>
              <a:rPr lang="en-US" altLang="ja-JP" sz="3200" dirty="0"/>
              <a:t>2013</a:t>
            </a:r>
            <a:r>
              <a:rPr lang="ja-JP" altLang="en-US" sz="3200" dirty="0"/>
              <a:t>年</a:t>
            </a:r>
            <a:r>
              <a:rPr lang="en-US" altLang="ja-JP" sz="3200" dirty="0"/>
              <a:t>11</a:t>
            </a:r>
            <a:r>
              <a:rPr lang="ja-JP" altLang="en-US" sz="3200" dirty="0"/>
              <a:t>月</a:t>
            </a:r>
            <a:r>
              <a:rPr lang="en-US" altLang="ja-JP" sz="3200" dirty="0"/>
              <a:t>5</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(4) </a:t>
            </a:r>
            <a:r>
              <a:rPr lang="ja-JP" altLang="en-US" sz="3200" dirty="0"/>
              <a:t>デイリーＰＤ　　　</a:t>
            </a:r>
            <a:r>
              <a:rPr lang="en-US" altLang="ja-JP" sz="3200" dirty="0"/>
              <a:t>8,814</a:t>
            </a:r>
            <a:r>
              <a:rPr lang="ja-JP" altLang="en-US" sz="3200" dirty="0"/>
              <a:t>個　 </a:t>
            </a:r>
            <a:r>
              <a:rPr lang="en-US" altLang="ja-JP" sz="3200" dirty="0"/>
              <a:t>2013</a:t>
            </a:r>
            <a:r>
              <a:rPr lang="ja-JP" altLang="en-US" sz="3200" dirty="0"/>
              <a:t>年</a:t>
            </a:r>
            <a:r>
              <a:rPr lang="en-US" altLang="ja-JP" sz="3200" dirty="0"/>
              <a:t>11</a:t>
            </a:r>
            <a:r>
              <a:rPr lang="ja-JP" altLang="en-US" sz="3200" dirty="0"/>
              <a:t>月</a:t>
            </a:r>
            <a:r>
              <a:rPr lang="en-US" altLang="ja-JP" sz="3200" dirty="0"/>
              <a:t>5</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(5) </a:t>
            </a:r>
            <a:r>
              <a:rPr lang="ja-JP" altLang="en-US" sz="3200" dirty="0"/>
              <a:t>オクリプスシーＳＰＦ５０　</a:t>
            </a:r>
            <a:r>
              <a:rPr lang="en-US" altLang="ja-JP" sz="3200" dirty="0"/>
              <a:t>1,140</a:t>
            </a:r>
            <a:r>
              <a:rPr lang="ja-JP" altLang="en-US" sz="3200" dirty="0"/>
              <a:t>個　</a:t>
            </a:r>
            <a:r>
              <a:rPr lang="en-US" altLang="ja-JP" sz="3200" dirty="0"/>
              <a:t>2014</a:t>
            </a:r>
            <a:r>
              <a:rPr lang="ja-JP" altLang="en-US" sz="3200" dirty="0"/>
              <a:t>年</a:t>
            </a:r>
            <a:r>
              <a:rPr lang="en-US" altLang="ja-JP" sz="3200" dirty="0"/>
              <a:t>3</a:t>
            </a:r>
            <a:r>
              <a:rPr lang="ja-JP" altLang="en-US" sz="3200" dirty="0"/>
              <a:t>月</a:t>
            </a:r>
            <a:r>
              <a:rPr lang="en-US" altLang="ja-JP" sz="3200" dirty="0"/>
              <a:t>10</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(6) </a:t>
            </a:r>
            <a:r>
              <a:rPr lang="ja-JP" altLang="en-US" sz="3200" dirty="0"/>
              <a:t>ブライトネックス　</a:t>
            </a:r>
            <a:r>
              <a:rPr lang="en-US" altLang="ja-JP" sz="3200" dirty="0"/>
              <a:t>3,074</a:t>
            </a:r>
            <a:r>
              <a:rPr lang="ja-JP" altLang="en-US" sz="3200" dirty="0"/>
              <a:t>個　 </a:t>
            </a:r>
            <a:r>
              <a:rPr lang="en-US" altLang="ja-JP" sz="3200" dirty="0"/>
              <a:t>2013</a:t>
            </a:r>
            <a:r>
              <a:rPr lang="ja-JP" altLang="en-US" sz="3200" dirty="0"/>
              <a:t>年</a:t>
            </a:r>
            <a:r>
              <a:rPr lang="en-US" altLang="ja-JP" sz="3200" dirty="0"/>
              <a:t>11</a:t>
            </a:r>
            <a:r>
              <a:rPr lang="ja-JP" altLang="en-US" sz="3200" dirty="0"/>
              <a:t>月</a:t>
            </a:r>
            <a:r>
              <a:rPr lang="en-US" altLang="ja-JP" sz="3200" dirty="0"/>
              <a:t>8</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(7) </a:t>
            </a:r>
            <a:r>
              <a:rPr lang="ja-JP" altLang="en-US" sz="3200" dirty="0"/>
              <a:t>オイラクレンズ　　</a:t>
            </a:r>
            <a:r>
              <a:rPr lang="en-US" altLang="ja-JP" sz="3200" dirty="0"/>
              <a:t>2,211</a:t>
            </a:r>
            <a:r>
              <a:rPr lang="ja-JP" altLang="en-US" sz="3200" dirty="0"/>
              <a:t>個　 </a:t>
            </a:r>
            <a:r>
              <a:rPr lang="en-US" altLang="ja-JP" sz="3200" dirty="0"/>
              <a:t>2013</a:t>
            </a:r>
            <a:r>
              <a:rPr lang="ja-JP" altLang="en-US" sz="3200" dirty="0"/>
              <a:t>年</a:t>
            </a:r>
            <a:r>
              <a:rPr lang="en-US" altLang="ja-JP" sz="3200" dirty="0"/>
              <a:t>11</a:t>
            </a:r>
            <a:r>
              <a:rPr lang="ja-JP" altLang="en-US" sz="3200" dirty="0"/>
              <a:t>月</a:t>
            </a:r>
            <a:r>
              <a:rPr lang="en-US" altLang="ja-JP" sz="3200" dirty="0"/>
              <a:t>5</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(8) </a:t>
            </a:r>
            <a:r>
              <a:rPr lang="ja-JP" altLang="en-US" sz="3200" dirty="0"/>
              <a:t>ボディエマルジョン　</a:t>
            </a:r>
            <a:r>
              <a:rPr lang="en-US" altLang="ja-JP" sz="3200" dirty="0"/>
              <a:t>709</a:t>
            </a:r>
            <a:r>
              <a:rPr lang="ja-JP" altLang="en-US" sz="3200" dirty="0"/>
              <a:t>個　 </a:t>
            </a:r>
            <a:r>
              <a:rPr lang="en-US" altLang="ja-JP" sz="3200" dirty="0"/>
              <a:t>2014</a:t>
            </a:r>
            <a:r>
              <a:rPr lang="ja-JP" altLang="en-US" sz="3200" dirty="0"/>
              <a:t>年</a:t>
            </a:r>
            <a:r>
              <a:rPr lang="en-US" altLang="ja-JP" sz="3200" dirty="0"/>
              <a:t>9</a:t>
            </a:r>
            <a:r>
              <a:rPr lang="ja-JP" altLang="en-US" sz="3200" dirty="0"/>
              <a:t>月</a:t>
            </a:r>
            <a:r>
              <a:rPr lang="en-US" altLang="ja-JP" sz="3200" dirty="0"/>
              <a:t>8</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(9) </a:t>
            </a:r>
            <a:r>
              <a:rPr lang="ja-JP" altLang="en-US" sz="3200" dirty="0"/>
              <a:t>ＨＱマルチシステム　</a:t>
            </a:r>
            <a:r>
              <a:rPr lang="en-US" altLang="ja-JP" sz="3200" dirty="0"/>
              <a:t>188</a:t>
            </a:r>
            <a:r>
              <a:rPr lang="ja-JP" altLang="en-US" sz="3200" dirty="0"/>
              <a:t>個　 </a:t>
            </a:r>
            <a:r>
              <a:rPr lang="en-US" altLang="ja-JP" sz="3200" dirty="0"/>
              <a:t>2014</a:t>
            </a:r>
            <a:r>
              <a:rPr lang="ja-JP" altLang="en-US" sz="3200" dirty="0"/>
              <a:t>年</a:t>
            </a:r>
            <a:r>
              <a:rPr lang="en-US" altLang="ja-JP" sz="3200" dirty="0"/>
              <a:t>8</a:t>
            </a:r>
            <a:r>
              <a:rPr lang="ja-JP" altLang="en-US" sz="3200" dirty="0"/>
              <a:t>月</a:t>
            </a:r>
            <a:r>
              <a:rPr lang="en-US" altLang="ja-JP" sz="3200" dirty="0"/>
              <a:t>1</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(10)</a:t>
            </a:r>
            <a:r>
              <a:rPr lang="ja-JP" altLang="en-US" sz="3200" dirty="0"/>
              <a:t>ノンＨＱマルチシステム　　</a:t>
            </a:r>
            <a:r>
              <a:rPr lang="en-US" altLang="ja-JP" sz="3200" dirty="0"/>
              <a:t>83</a:t>
            </a:r>
            <a:r>
              <a:rPr lang="ja-JP" altLang="en-US" sz="3200" dirty="0"/>
              <a:t>個　　</a:t>
            </a:r>
            <a:r>
              <a:rPr lang="en-US" altLang="ja-JP" sz="3200" dirty="0"/>
              <a:t>2014</a:t>
            </a:r>
            <a:r>
              <a:rPr lang="ja-JP" altLang="en-US" sz="3200" dirty="0"/>
              <a:t>年</a:t>
            </a:r>
            <a:r>
              <a:rPr lang="en-US" altLang="ja-JP" sz="3200" dirty="0"/>
              <a:t>8</a:t>
            </a:r>
            <a:r>
              <a:rPr lang="ja-JP" altLang="en-US" sz="3200" dirty="0"/>
              <a:t>月</a:t>
            </a:r>
            <a:r>
              <a:rPr lang="en-US" altLang="ja-JP" sz="3200" dirty="0"/>
              <a:t>1</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(11)</a:t>
            </a:r>
            <a:r>
              <a:rPr lang="ja-JP" altLang="en-US" sz="3200" dirty="0"/>
              <a:t>ＧＳＲシステム　　　</a:t>
            </a:r>
            <a:r>
              <a:rPr lang="en-US" altLang="ja-JP" sz="3200" dirty="0"/>
              <a:t>106</a:t>
            </a:r>
            <a:r>
              <a:rPr lang="ja-JP" altLang="en-US" sz="3200" dirty="0"/>
              <a:t>個　 </a:t>
            </a:r>
            <a:r>
              <a:rPr lang="en-US" altLang="ja-JP" sz="3200" dirty="0"/>
              <a:t>2014</a:t>
            </a:r>
            <a:r>
              <a:rPr lang="ja-JP" altLang="en-US" sz="3200" dirty="0"/>
              <a:t>年</a:t>
            </a:r>
            <a:r>
              <a:rPr lang="en-US" altLang="ja-JP" sz="3200" dirty="0"/>
              <a:t>8</a:t>
            </a:r>
            <a:r>
              <a:rPr lang="ja-JP" altLang="en-US" sz="3200" dirty="0"/>
              <a:t>月</a:t>
            </a:r>
            <a:r>
              <a:rPr lang="en-US" altLang="ja-JP" sz="3200" dirty="0"/>
              <a:t>1</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r>
              <a:rPr lang="en-US" altLang="ja-JP" sz="3200" dirty="0"/>
              <a:t>(12)</a:t>
            </a:r>
            <a:r>
              <a:rPr lang="ja-JP" altLang="en-US" sz="3200" dirty="0"/>
              <a:t>サンスマート　　　　</a:t>
            </a:r>
            <a:r>
              <a:rPr lang="en-US" altLang="ja-JP" sz="3200" dirty="0"/>
              <a:t>288</a:t>
            </a:r>
            <a:r>
              <a:rPr lang="ja-JP" altLang="en-US" sz="3200" dirty="0"/>
              <a:t>個　 </a:t>
            </a:r>
            <a:r>
              <a:rPr lang="en-US" altLang="ja-JP" sz="3200" dirty="0"/>
              <a:t>2014</a:t>
            </a:r>
            <a:r>
              <a:rPr lang="ja-JP" altLang="en-US" sz="3200" dirty="0"/>
              <a:t>年</a:t>
            </a:r>
            <a:r>
              <a:rPr lang="en-US" altLang="ja-JP" sz="3200" dirty="0"/>
              <a:t>4</a:t>
            </a:r>
            <a:r>
              <a:rPr lang="ja-JP" altLang="en-US" sz="3200" dirty="0"/>
              <a:t>月</a:t>
            </a:r>
            <a:r>
              <a:rPr lang="en-US" altLang="ja-JP" sz="3200" dirty="0"/>
              <a:t>8</a:t>
            </a:r>
            <a:r>
              <a:rPr lang="ja-JP" altLang="en-US" sz="3200" dirty="0"/>
              <a:t>日～</a:t>
            </a:r>
            <a:r>
              <a:rPr lang="en-US" altLang="ja-JP" sz="3200" dirty="0"/>
              <a:t>2015</a:t>
            </a:r>
            <a:r>
              <a:rPr lang="ja-JP" altLang="en-US" sz="3200" dirty="0"/>
              <a:t>年</a:t>
            </a:r>
            <a:r>
              <a:rPr lang="en-US" altLang="ja-JP" sz="3200" dirty="0"/>
              <a:t>4</a:t>
            </a:r>
            <a:r>
              <a:rPr lang="ja-JP" altLang="en-US" sz="3200" dirty="0"/>
              <a:t>月</a:t>
            </a:r>
            <a:r>
              <a:rPr lang="en-US" altLang="ja-JP" sz="3200" dirty="0"/>
              <a:t>10</a:t>
            </a:r>
            <a:r>
              <a:rPr lang="ja-JP" altLang="en-US" sz="3200" dirty="0"/>
              <a:t>日</a:t>
            </a:r>
          </a:p>
          <a:p>
            <a:pPr marL="0" indent="0">
              <a:buNone/>
            </a:pPr>
            <a:endParaRPr lang="ja-JP" altLang="en-US" sz="1400" dirty="0"/>
          </a:p>
          <a:p>
            <a:pPr marL="0" indent="0">
              <a:buNone/>
            </a:pPr>
            <a:r>
              <a:rPr lang="ja-JP" altLang="en-US" sz="4000" b="1" dirty="0" smtClean="0">
                <a:solidFill>
                  <a:srgbClr val="002060"/>
                </a:solidFill>
              </a:rPr>
              <a:t>回収</a:t>
            </a:r>
            <a:r>
              <a:rPr lang="ja-JP" altLang="en-US" sz="4000" b="1" dirty="0">
                <a:solidFill>
                  <a:srgbClr val="002060"/>
                </a:solidFill>
              </a:rPr>
              <a:t>理由</a:t>
            </a:r>
            <a:r>
              <a:rPr lang="ja-JP" altLang="en-US" dirty="0"/>
              <a:t>　</a:t>
            </a:r>
            <a:r>
              <a:rPr lang="en-US" altLang="ja-JP" dirty="0"/>
              <a:t>2015</a:t>
            </a:r>
            <a:r>
              <a:rPr lang="ja-JP" altLang="en-US" dirty="0"/>
              <a:t>年</a:t>
            </a:r>
            <a:r>
              <a:rPr lang="ja-JP" altLang="en-US" dirty="0" smtClean="0"/>
              <a:t>４月１６日</a:t>
            </a:r>
            <a:endParaRPr lang="en-US" altLang="ja-JP" dirty="0" smtClean="0"/>
          </a:p>
          <a:p>
            <a:pPr marL="0" indent="0">
              <a:buNone/>
            </a:pPr>
            <a:r>
              <a:rPr lang="en-US" altLang="ja-JP" sz="4000" dirty="0"/>
              <a:t>(1)</a:t>
            </a:r>
            <a:r>
              <a:rPr lang="ja-JP" altLang="en-US" sz="4000" dirty="0"/>
              <a:t>～</a:t>
            </a:r>
            <a:r>
              <a:rPr lang="en-US" altLang="ja-JP" sz="4000" dirty="0"/>
              <a:t>(7)</a:t>
            </a:r>
            <a:r>
              <a:rPr lang="ja-JP" altLang="en-US" sz="4000" dirty="0"/>
              <a:t>および</a:t>
            </a:r>
            <a:r>
              <a:rPr lang="en-US" altLang="ja-JP" sz="4000" dirty="0"/>
              <a:t>(9)</a:t>
            </a:r>
            <a:r>
              <a:rPr lang="ja-JP" altLang="en-US" sz="4000" dirty="0"/>
              <a:t>～</a:t>
            </a:r>
            <a:r>
              <a:rPr lang="en-US" altLang="ja-JP" sz="4000" dirty="0"/>
              <a:t>(12)</a:t>
            </a:r>
            <a:r>
              <a:rPr lang="ja-JP" altLang="en-US" sz="4000" dirty="0"/>
              <a:t>：</a:t>
            </a:r>
            <a:r>
              <a:rPr lang="ja-JP" altLang="en-US" sz="4000" b="1" dirty="0">
                <a:solidFill>
                  <a:srgbClr val="C00000"/>
                </a:solidFill>
              </a:rPr>
              <a:t>法定ラベルの全成分表示と製品に含まれている成分内容とに齟齬があることが</a:t>
            </a:r>
            <a:r>
              <a:rPr lang="ja-JP" altLang="en-US" sz="4000" b="1" dirty="0" smtClean="0">
                <a:solidFill>
                  <a:srgbClr val="C00000"/>
                </a:solidFill>
              </a:rPr>
              <a:t>判明</a:t>
            </a:r>
            <a:r>
              <a:rPr lang="ja-JP" altLang="en-US" sz="4000" dirty="0" smtClean="0"/>
              <a:t>した</a:t>
            </a:r>
            <a:r>
              <a:rPr lang="ja-JP" altLang="en-US" sz="4000" dirty="0"/>
              <a:t>ため回収いたします</a:t>
            </a:r>
            <a:r>
              <a:rPr lang="ja-JP" altLang="en-US" sz="4000" dirty="0" smtClean="0"/>
              <a:t>。</a:t>
            </a:r>
            <a:r>
              <a:rPr lang="en-US" altLang="ja-JP" sz="4000" dirty="0" smtClean="0"/>
              <a:t>(</a:t>
            </a:r>
            <a:r>
              <a:rPr lang="en-US" altLang="ja-JP" sz="4000" dirty="0"/>
              <a:t>8)</a:t>
            </a:r>
            <a:r>
              <a:rPr lang="ja-JP" altLang="en-US" sz="4000" dirty="0"/>
              <a:t>：</a:t>
            </a:r>
            <a:r>
              <a:rPr lang="ja-JP" altLang="en-US" sz="4000" b="1" dirty="0">
                <a:solidFill>
                  <a:srgbClr val="C00000"/>
                </a:solidFill>
              </a:rPr>
              <a:t>使用上の注意の記載に誤り</a:t>
            </a:r>
            <a:r>
              <a:rPr lang="ja-JP" altLang="en-US" sz="4000" dirty="0"/>
              <a:t>のあることが判明したため回収いたします。</a:t>
            </a:r>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361557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631255"/>
          </a:xfrm>
        </p:spPr>
        <p:txBody>
          <a:bodyPr>
            <a:normAutofit fontScale="90000"/>
          </a:bodyPr>
          <a:lstStyle/>
          <a:p>
            <a:r>
              <a:rPr kumimoji="1" lang="ja-JP" altLang="en-US" dirty="0" smtClean="0"/>
              <a:t>表示のミスが３件も　なくならない表示ミス</a:t>
            </a:r>
            <a:endParaRPr kumimoji="1" lang="ja-JP" altLang="en-US" dirty="0"/>
          </a:p>
        </p:txBody>
      </p:sp>
      <p:sp>
        <p:nvSpPr>
          <p:cNvPr id="3" name="コンテンツ プレースホルダー 2"/>
          <p:cNvSpPr>
            <a:spLocks noGrp="1"/>
          </p:cNvSpPr>
          <p:nvPr>
            <p:ph idx="1"/>
          </p:nvPr>
        </p:nvSpPr>
        <p:spPr>
          <a:xfrm>
            <a:off x="0" y="1203158"/>
            <a:ext cx="12191999" cy="5654841"/>
          </a:xfrm>
        </p:spPr>
        <p:txBody>
          <a:bodyPr>
            <a:normAutofit/>
          </a:bodyPr>
          <a:lstStyle/>
          <a:p>
            <a:pPr marL="0" indent="0">
              <a:buNone/>
            </a:pPr>
            <a:r>
              <a:rPr lang="ja-JP" altLang="en-US" sz="3200" dirty="0" smtClean="0"/>
              <a:t>表示ミスによる回収がなくなりません。</a:t>
            </a:r>
            <a:endParaRPr lang="en-US" altLang="ja-JP" sz="3200" dirty="0" smtClean="0"/>
          </a:p>
          <a:p>
            <a:pPr marL="0" indent="0">
              <a:buNone/>
            </a:pPr>
            <a:r>
              <a:rPr lang="ja-JP" altLang="en-US" sz="3200" dirty="0"/>
              <a:t>表示資材の最終サイナーとして</a:t>
            </a:r>
            <a:r>
              <a:rPr lang="en-US" altLang="ja-JP" sz="3200" dirty="0"/>
              <a:t>10</a:t>
            </a:r>
            <a:r>
              <a:rPr lang="ja-JP" altLang="en-US" sz="3200" dirty="0"/>
              <a:t>年</a:t>
            </a:r>
            <a:r>
              <a:rPr lang="ja-JP" altLang="en-US" sz="3200" dirty="0" smtClean="0"/>
              <a:t>以上の経験から、</a:t>
            </a:r>
            <a:endParaRPr lang="ja-JP" altLang="en-US" sz="3200" dirty="0"/>
          </a:p>
          <a:p>
            <a:pPr marL="0" indent="0">
              <a:buNone/>
            </a:pPr>
            <a:r>
              <a:rPr lang="ja-JP" altLang="en-US" sz="3200" dirty="0" smtClean="0"/>
              <a:t>表示ミスは以下の原因に分けられるように思います。</a:t>
            </a:r>
            <a:endParaRPr lang="en-US" altLang="ja-JP" sz="3200" dirty="0" smtClean="0"/>
          </a:p>
          <a:p>
            <a:pPr marL="0" indent="0">
              <a:buNone/>
            </a:pPr>
            <a:r>
              <a:rPr lang="ja-JP" altLang="en-US" sz="3200" dirty="0" smtClean="0">
                <a:solidFill>
                  <a:srgbClr val="002060"/>
                </a:solidFill>
              </a:rPr>
              <a:t>１）法定表示に関する知識不足</a:t>
            </a:r>
            <a:endParaRPr lang="en-US" altLang="ja-JP" sz="3200" dirty="0" smtClean="0">
              <a:solidFill>
                <a:srgbClr val="002060"/>
              </a:solidFill>
            </a:endParaRPr>
          </a:p>
          <a:p>
            <a:pPr marL="0" indent="0">
              <a:buNone/>
            </a:pPr>
            <a:r>
              <a:rPr lang="ja-JP" altLang="en-US" sz="3200" dirty="0" smtClean="0">
                <a:solidFill>
                  <a:srgbClr val="002060"/>
                </a:solidFill>
              </a:rPr>
              <a:t>２）表示資材の校閲</a:t>
            </a:r>
            <a:r>
              <a:rPr lang="en-US" altLang="ja-JP" sz="3200" dirty="0" smtClean="0">
                <a:solidFill>
                  <a:srgbClr val="002060"/>
                </a:solidFill>
              </a:rPr>
              <a:t>/</a:t>
            </a:r>
            <a:r>
              <a:rPr lang="ja-JP" altLang="en-US" sz="3200" dirty="0" smtClean="0">
                <a:solidFill>
                  <a:srgbClr val="002060"/>
                </a:solidFill>
              </a:rPr>
              <a:t>校了時のミス</a:t>
            </a:r>
            <a:endParaRPr lang="en-US" altLang="ja-JP" sz="3200" dirty="0" smtClean="0">
              <a:solidFill>
                <a:srgbClr val="002060"/>
              </a:solidFill>
            </a:endParaRPr>
          </a:p>
          <a:p>
            <a:pPr marL="0" indent="0">
              <a:buNone/>
            </a:pPr>
            <a:r>
              <a:rPr lang="ja-JP" altLang="en-US" sz="3200" dirty="0" smtClean="0">
                <a:solidFill>
                  <a:srgbClr val="002060"/>
                </a:solidFill>
              </a:rPr>
              <a:t>３）製造ラインでの表示（捺印）ミス＆製造での取り間違え</a:t>
            </a:r>
            <a:endParaRPr lang="en-US" altLang="ja-JP" sz="3200" dirty="0" smtClean="0">
              <a:solidFill>
                <a:srgbClr val="002060"/>
              </a:solidFill>
            </a:endParaRPr>
          </a:p>
          <a:p>
            <a:pPr marL="0" indent="0">
              <a:buNone/>
            </a:pPr>
            <a:endParaRPr lang="en-US" altLang="ja-JP" sz="3200" dirty="0"/>
          </a:p>
          <a:p>
            <a:pPr marL="0" indent="0">
              <a:buNone/>
            </a:pPr>
            <a:r>
              <a:rPr lang="ja-JP" altLang="en-US" sz="3200" dirty="0" smtClean="0"/>
              <a:t>品質保証の仕組みが、表示に関して弱いように思います。</a:t>
            </a:r>
            <a:endParaRPr lang="en-US" altLang="ja-JP" sz="3200" dirty="0" smtClean="0"/>
          </a:p>
          <a:p>
            <a:pPr marL="0" indent="0">
              <a:buNone/>
            </a:pPr>
            <a:endParaRPr lang="ja-JP" altLang="en-US" sz="3200" dirty="0"/>
          </a:p>
        </p:txBody>
      </p:sp>
    </p:spTree>
    <p:extLst>
      <p:ext uri="{BB962C8B-B14F-4D97-AF65-F5344CB8AC3E}">
        <p14:creationId xmlns:p14="http://schemas.microsoft.com/office/powerpoint/2010/main" val="24815839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184</Words>
  <Application>Microsoft Office PowerPoint</Application>
  <PresentationFormat>ワイド画面</PresentationFormat>
  <Paragraphs>67</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Calibri Light</vt:lpstr>
      <vt:lpstr>Office テーマ</vt:lpstr>
      <vt:lpstr>販売名：キャラクターリップスティック　     製品回収</vt:lpstr>
      <vt:lpstr>販売名：ナカノカラーＧ　Ｂｅ　     製品回収</vt:lpstr>
      <vt:lpstr>販売名：(1)レタマックス　(2)バラトーン　(3)グリコジェント　(4)デイリーＰＤ　 (5)オクリプスシーＳＰＦ５０　(6)ブライトネックス　(7)オイラクレンズ　 (8)ボディエマルジョン　(9)ＨＱマルチシステム　(10)ノンＨＱマルチシステム　 (11)ＧＳＲシステム　(12)サンスマート　製品回収</vt:lpstr>
      <vt:lpstr>PowerPoint プレゼンテーション</vt:lpstr>
      <vt:lpstr>表示のミスが３件も　なくならない表示ミス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11</cp:revision>
  <dcterms:created xsi:type="dcterms:W3CDTF">2015-03-05T03:29:01Z</dcterms:created>
  <dcterms:modified xsi:type="dcterms:W3CDTF">2015-04-17T01:08:22Z</dcterms:modified>
</cp:coreProperties>
</file>