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68" y="6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2017/1/16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85352"/>
            <a:ext cx="12192000" cy="840260"/>
          </a:xfrm>
        </p:spPr>
        <p:txBody>
          <a:bodyPr>
            <a:normAutofit fontScale="90000"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販売名：</a:t>
            </a:r>
            <a:r>
              <a:rPr lang="ja-JP" altLang="en-US" sz="3200" dirty="0">
                <a:sym typeface="Wingdings" panose="05000000000000000000" pitchFamily="2" charset="2"/>
              </a:rPr>
              <a:t>メトホルミン塩酸塩錠</a:t>
            </a:r>
            <a:r>
              <a:rPr lang="en-US" altLang="ja-JP" sz="3200" dirty="0">
                <a:sym typeface="Wingdings" panose="05000000000000000000" pitchFamily="2" charset="2"/>
              </a:rPr>
              <a:t>500mg</a:t>
            </a:r>
            <a:r>
              <a:rPr lang="ja-JP" altLang="en-US" sz="3200" dirty="0">
                <a:sym typeface="Wingdings" panose="05000000000000000000" pitchFamily="2" charset="2"/>
              </a:rPr>
              <a:t>ＭＴ「ニプロ」 </a:t>
            </a:r>
            <a:r>
              <a:rPr lang="ja-JP" altLang="en-US" sz="3200" dirty="0">
                <a:solidFill>
                  <a:srgbClr val="C00000"/>
                </a:solidFill>
              </a:rPr>
              <a:t>製品回収平成</a:t>
            </a:r>
            <a:r>
              <a:rPr lang="en-US" altLang="ja-JP" sz="3200" dirty="0">
                <a:solidFill>
                  <a:srgbClr val="C00000"/>
                </a:solidFill>
              </a:rPr>
              <a:t>29</a:t>
            </a:r>
            <a:r>
              <a:rPr lang="ja-JP" altLang="en-US" sz="3200" dirty="0">
                <a:solidFill>
                  <a:srgbClr val="C00000"/>
                </a:solidFill>
              </a:rPr>
              <a:t>年</a:t>
            </a:r>
            <a:r>
              <a:rPr lang="en-US" altLang="ja-JP" sz="3200" dirty="0">
                <a:solidFill>
                  <a:srgbClr val="C00000"/>
                </a:solidFill>
              </a:rPr>
              <a:t>12</a:t>
            </a:r>
            <a:r>
              <a:rPr lang="ja-JP" altLang="en-US" sz="3200" dirty="0">
                <a:solidFill>
                  <a:srgbClr val="C00000"/>
                </a:solidFill>
              </a:rPr>
              <a:t>月</a:t>
            </a:r>
            <a:r>
              <a:rPr lang="en-US" altLang="ja-JP" sz="3200" dirty="0">
                <a:solidFill>
                  <a:srgbClr val="C00000"/>
                </a:solidFill>
              </a:rPr>
              <a:t>26</a:t>
            </a:r>
            <a:r>
              <a:rPr lang="ja-JP" altLang="en-US" sz="3200" dirty="0">
                <a:solidFill>
                  <a:srgbClr val="C00000"/>
                </a:solidFill>
              </a:rPr>
              <a:t>日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86250"/>
            <a:ext cx="12191999" cy="5671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b="1" dirty="0">
                <a:solidFill>
                  <a:schemeClr val="tx2">
                    <a:lumMod val="50000"/>
                  </a:schemeClr>
                </a:solidFill>
              </a:rPr>
              <a:t>対象ロット　包装形態　　　　　　　出荷数量（箱）　出荷判定日</a:t>
            </a:r>
          </a:p>
          <a:p>
            <a:pPr marL="0" indent="0">
              <a:buNone/>
            </a:pPr>
            <a:r>
              <a:rPr lang="ja-JP" altLang="en-US" dirty="0"/>
              <a:t>２ロット　</a:t>
            </a:r>
            <a:r>
              <a:rPr lang="en-US" altLang="ja-JP" dirty="0"/>
              <a:t>2015</a:t>
            </a:r>
            <a:r>
              <a:rPr lang="ja-JP" altLang="en-US" dirty="0"/>
              <a:t>年</a:t>
            </a:r>
            <a:r>
              <a:rPr lang="en-US" altLang="ja-JP" dirty="0"/>
              <a:t>6</a:t>
            </a:r>
            <a:r>
              <a:rPr lang="ja-JP" altLang="en-US" dirty="0"/>
              <a:t>月</a:t>
            </a:r>
            <a:r>
              <a:rPr lang="en-US" altLang="ja-JP" dirty="0"/>
              <a:t>11</a:t>
            </a:r>
            <a:r>
              <a:rPr lang="ja-JP" altLang="en-US" dirty="0"/>
              <a:t>日～</a:t>
            </a:r>
            <a:r>
              <a:rPr lang="en-US" altLang="ja-JP"/>
              <a:t>2015</a:t>
            </a:r>
            <a:r>
              <a:rPr lang="ja-JP" altLang="en-US"/>
              <a:t>年</a:t>
            </a:r>
            <a:r>
              <a:rPr lang="en-US" altLang="ja-JP" dirty="0"/>
              <a:t>7</a:t>
            </a:r>
            <a:r>
              <a:rPr lang="ja-JP" altLang="en-US" dirty="0"/>
              <a:t>月</a:t>
            </a:r>
            <a:r>
              <a:rPr lang="en-US" altLang="ja-JP" dirty="0"/>
              <a:t>17</a:t>
            </a:r>
            <a:r>
              <a:rPr lang="ja-JP" altLang="en-US" dirty="0"/>
              <a:t>日</a:t>
            </a:r>
          </a:p>
          <a:p>
            <a:pPr marL="0" indent="0">
              <a:buNone/>
            </a:pPr>
            <a:r>
              <a:rPr lang="ja-JP" altLang="en-US" sz="3600" b="1" dirty="0">
                <a:solidFill>
                  <a:schemeClr val="tx2">
                    <a:lumMod val="50000"/>
                  </a:schemeClr>
                </a:solidFill>
              </a:rPr>
              <a:t>回収理由</a:t>
            </a:r>
          </a:p>
          <a:p>
            <a:pPr marL="0" indent="0">
              <a:buNone/>
            </a:pPr>
            <a:r>
              <a:rPr lang="ja-JP" altLang="en-US" sz="3400" dirty="0"/>
              <a:t>当該製品の長期安定性試験（</a:t>
            </a:r>
            <a:r>
              <a:rPr lang="en-US" altLang="ja-JP" sz="3400" dirty="0"/>
              <a:t>24</a:t>
            </a:r>
            <a:r>
              <a:rPr lang="ja-JP" altLang="en-US" sz="3400" dirty="0"/>
              <a:t>箇月時点）において、溶出試験を行ったところ、承認規格に適合しない結果が得られましたので、当該ロットを自主回収することとしました。</a:t>
            </a:r>
            <a:endParaRPr lang="en-US" altLang="ja-JP" sz="3400" dirty="0"/>
          </a:p>
          <a:p>
            <a:pPr marL="0" indent="0">
              <a:buNone/>
            </a:pPr>
            <a:r>
              <a:rPr lang="ja-JP" altLang="en-US" sz="3400" dirty="0"/>
              <a:t>⇒</a:t>
            </a:r>
            <a:endParaRPr lang="en-US" altLang="ja-JP" sz="3400" dirty="0"/>
          </a:p>
          <a:p>
            <a:pPr marL="0" indent="0">
              <a:buNone/>
            </a:pPr>
            <a:r>
              <a:rPr lang="ja-JP" altLang="en-US" sz="3100" dirty="0"/>
              <a:t>溶出試験での製品回収は全ロットに広がっている。今回のケースは限定しているので、限定できる根拠データがあったものと想定される。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21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Wingdings</vt:lpstr>
      <vt:lpstr>Office テーマ</vt:lpstr>
      <vt:lpstr>販売名：メトホルミン塩酸塩錠500mgＭＴ「ニプロ」 製品回収平成29年12月26日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inoruhinshitu@outlook.jp</cp:lastModifiedBy>
  <cp:revision>82</cp:revision>
  <dcterms:created xsi:type="dcterms:W3CDTF">2015-03-05T03:29:01Z</dcterms:created>
  <dcterms:modified xsi:type="dcterms:W3CDTF">2017-01-16T01:38:46Z</dcterms:modified>
</cp:coreProperties>
</file>