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47" d="100"/>
          <a:sy n="47" d="100"/>
        </p:scale>
        <p:origin x="60" y="5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840260"/>
          </a:xfrm>
        </p:spPr>
        <p:txBody>
          <a:bodyPr>
            <a:normAutofit fontScale="90000"/>
          </a:bodyPr>
          <a:lstStyle/>
          <a:p>
            <a:r>
              <a:rPr lang="ja-JP" altLang="en-US" sz="3200" dirty="0">
                <a:sym typeface="Wingdings" panose="05000000000000000000" pitchFamily="2" charset="2"/>
              </a:rPr>
              <a:t>販売名：</a:t>
            </a:r>
            <a:r>
              <a:rPr lang="ja-JP" altLang="en-US" sz="3200" dirty="0">
                <a:sym typeface="Wingdings" panose="05000000000000000000" pitchFamily="2" charset="2"/>
              </a:rPr>
              <a:t>ダルテパリン</a:t>
            </a:r>
            <a:r>
              <a:rPr lang="en-US" altLang="ja-JP" sz="3200" dirty="0">
                <a:sym typeface="Wingdings" panose="05000000000000000000" pitchFamily="2" charset="2"/>
              </a:rPr>
              <a:t>Na</a:t>
            </a:r>
            <a:r>
              <a:rPr lang="ja-JP" altLang="en-US" sz="3200" dirty="0">
                <a:sym typeface="Wingdings" panose="05000000000000000000" pitchFamily="2" charset="2"/>
              </a:rPr>
              <a:t>静注５０００単位／５ｍ</a:t>
            </a:r>
            <a:r>
              <a:rPr lang="en-US" altLang="ja-JP" sz="3200" dirty="0">
                <a:sym typeface="Wingdings" panose="05000000000000000000" pitchFamily="2" charset="2"/>
              </a:rPr>
              <a:t>L</a:t>
            </a:r>
            <a:r>
              <a:rPr lang="ja-JP" altLang="en-US" sz="3200" dirty="0">
                <a:sym typeface="Wingdings" panose="05000000000000000000" pitchFamily="2" charset="2"/>
              </a:rPr>
              <a:t>「タイヨー」 </a:t>
            </a:r>
            <a:r>
              <a:rPr lang="ja-JP" altLang="en-US" sz="3200" dirty="0">
                <a:sym typeface="Wingdings" panose="05000000000000000000" pitchFamily="2" charset="2"/>
              </a:rPr>
              <a:t>   </a:t>
            </a:r>
            <a:br>
              <a:rPr lang="en-US" altLang="ja-JP" sz="3200" dirty="0">
                <a:sym typeface="Wingdings" panose="05000000000000000000" pitchFamily="2" charset="2"/>
              </a:rPr>
            </a:br>
            <a:r>
              <a:rPr lang="ja-JP" altLang="en-US" sz="3200" dirty="0">
                <a:sym typeface="Wingdings" panose="05000000000000000000" pitchFamily="2" charset="2"/>
              </a:rPr>
              <a:t>　　　　　　　　　　　　　　　　　　　　　　　　　</a:t>
            </a:r>
            <a:r>
              <a:rPr lang="ja-JP" altLang="en-US" sz="3200" dirty="0">
                <a:solidFill>
                  <a:srgbClr val="C00000"/>
                </a:solidFill>
              </a:rPr>
              <a:t>製品回収　</a:t>
            </a:r>
            <a:r>
              <a:rPr lang="ja-JP" altLang="en-US" sz="3200" dirty="0">
                <a:solidFill>
                  <a:srgbClr val="C00000"/>
                </a:solidFill>
              </a:rPr>
              <a:t>平成</a:t>
            </a:r>
            <a:r>
              <a:rPr lang="en-US" altLang="ja-JP" sz="3200" dirty="0">
                <a:solidFill>
                  <a:srgbClr val="C00000"/>
                </a:solidFill>
              </a:rPr>
              <a:t>28</a:t>
            </a:r>
            <a:r>
              <a:rPr lang="ja-JP" altLang="en-US" sz="3200" dirty="0">
                <a:solidFill>
                  <a:srgbClr val="C00000"/>
                </a:solidFill>
              </a:rPr>
              <a:t>年</a:t>
            </a:r>
            <a:r>
              <a:rPr lang="en-US" altLang="ja-JP" sz="3200" dirty="0">
                <a:solidFill>
                  <a:srgbClr val="C00000"/>
                </a:solidFill>
              </a:rPr>
              <a:t>12</a:t>
            </a:r>
            <a:r>
              <a:rPr lang="ja-JP" altLang="en-US" sz="3200" dirty="0">
                <a:solidFill>
                  <a:srgbClr val="C00000"/>
                </a:solidFill>
              </a:rPr>
              <a:t>月</a:t>
            </a:r>
            <a:r>
              <a:rPr lang="en-US" altLang="ja-JP" sz="3200" dirty="0">
                <a:solidFill>
                  <a:srgbClr val="C00000"/>
                </a:solidFill>
              </a:rPr>
              <a:t>19</a:t>
            </a:r>
            <a:r>
              <a:rPr lang="ja-JP" altLang="en-US" sz="3200" dirty="0">
                <a:solidFill>
                  <a:srgbClr val="C00000"/>
                </a:solidFill>
              </a:rPr>
              <a:t>日</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186250"/>
            <a:ext cx="12191999" cy="5671752"/>
          </a:xfrm>
        </p:spPr>
        <p:txBody>
          <a:bodyPr>
            <a:normAutofit fontScale="92500" lnSpcReduction="10000"/>
          </a:bodyPr>
          <a:lstStyle/>
          <a:p>
            <a:pPr marL="0" indent="0">
              <a:buNone/>
            </a:pPr>
            <a:r>
              <a:rPr lang="ja-JP" altLang="en-US" sz="3600" b="1" dirty="0">
                <a:solidFill>
                  <a:schemeClr val="tx2">
                    <a:lumMod val="50000"/>
                  </a:schemeClr>
                </a:solidFill>
              </a:rPr>
              <a:t>対象ロット　包装形態　　　　　　　出荷数量（箱）　出荷判定日</a:t>
            </a:r>
          </a:p>
          <a:p>
            <a:pPr marL="0" indent="0">
              <a:buNone/>
            </a:pPr>
            <a:r>
              <a:rPr lang="ja-JP" altLang="en-US" dirty="0"/>
              <a:t>１７ロット　　</a:t>
            </a:r>
            <a:r>
              <a:rPr lang="en-US" altLang="ja-JP" dirty="0"/>
              <a:t>30,000</a:t>
            </a:r>
            <a:r>
              <a:rPr lang="ja-JP" altLang="en-US" dirty="0"/>
              <a:t>箱　</a:t>
            </a:r>
            <a:r>
              <a:rPr lang="en-US" altLang="ja-JP" dirty="0"/>
              <a:t>2014</a:t>
            </a:r>
            <a:r>
              <a:rPr lang="ja-JP" altLang="en-US" dirty="0"/>
              <a:t>年</a:t>
            </a:r>
            <a:r>
              <a:rPr lang="en-US" altLang="ja-JP" dirty="0"/>
              <a:t>2</a:t>
            </a:r>
            <a:r>
              <a:rPr lang="ja-JP" altLang="en-US" dirty="0"/>
              <a:t>月</a:t>
            </a:r>
            <a:r>
              <a:rPr lang="en-US" altLang="ja-JP" dirty="0"/>
              <a:t>18</a:t>
            </a:r>
            <a:r>
              <a:rPr lang="ja-JP" altLang="en-US" dirty="0"/>
              <a:t>日～</a:t>
            </a:r>
            <a:r>
              <a:rPr lang="en-US" altLang="ja-JP" dirty="0"/>
              <a:t>2016</a:t>
            </a:r>
            <a:r>
              <a:rPr lang="ja-JP" altLang="en-US" dirty="0"/>
              <a:t>年</a:t>
            </a:r>
            <a:r>
              <a:rPr lang="en-US" altLang="ja-JP" dirty="0"/>
              <a:t>12</a:t>
            </a:r>
            <a:r>
              <a:rPr lang="ja-JP" altLang="en-US" dirty="0"/>
              <a:t>月</a:t>
            </a:r>
            <a:r>
              <a:rPr lang="en-US" altLang="ja-JP" dirty="0"/>
              <a:t>16</a:t>
            </a:r>
            <a:r>
              <a:rPr lang="ja-JP" altLang="en-US" dirty="0"/>
              <a:t>日</a:t>
            </a:r>
          </a:p>
          <a:p>
            <a:pPr marL="0" indent="0">
              <a:buNone/>
            </a:pPr>
            <a:r>
              <a:rPr lang="ja-JP" altLang="en-US" sz="3600" b="1" dirty="0">
                <a:solidFill>
                  <a:schemeClr val="tx2">
                    <a:lumMod val="50000"/>
                  </a:schemeClr>
                </a:solidFill>
              </a:rPr>
              <a:t>回収理由</a:t>
            </a:r>
          </a:p>
          <a:p>
            <a:pPr marL="0" indent="0">
              <a:buNone/>
            </a:pPr>
            <a:r>
              <a:rPr lang="ja-JP" altLang="en-US" sz="3400" dirty="0"/>
              <a:t>本製品の原薬ダルテパリンナトリウムの受入試験（定量）について、適切な検証と変更管理を実施せず製造販売承認書に記載されている方法とは異なる試験方法（以下、</a:t>
            </a:r>
            <a:r>
              <a:rPr lang="en-US" altLang="ja-JP" sz="3400" dirty="0"/>
              <a:t>[</a:t>
            </a:r>
            <a:r>
              <a:rPr lang="ja-JP" altLang="en-US" sz="3400" dirty="0"/>
              <a:t>本試験法</a:t>
            </a:r>
            <a:r>
              <a:rPr lang="en-US" altLang="ja-JP" sz="3400" dirty="0"/>
              <a:t>]</a:t>
            </a:r>
            <a:r>
              <a:rPr lang="ja-JP" altLang="en-US" sz="3400" dirty="0"/>
              <a:t>）で実施していたことがわかりました。</a:t>
            </a:r>
          </a:p>
          <a:p>
            <a:pPr marL="0" indent="0">
              <a:buNone/>
            </a:pPr>
            <a:r>
              <a:rPr lang="ja-JP" altLang="en-US" sz="3400" dirty="0"/>
              <a:t>そのため、</a:t>
            </a:r>
            <a:r>
              <a:rPr lang="en-US" altLang="ja-JP" sz="3400" dirty="0"/>
              <a:t>[</a:t>
            </a:r>
            <a:r>
              <a:rPr lang="ja-JP" altLang="en-US" sz="3400" dirty="0"/>
              <a:t>本試験法</a:t>
            </a:r>
            <a:r>
              <a:rPr lang="en-US" altLang="ja-JP" sz="3400" dirty="0"/>
              <a:t>]</a:t>
            </a:r>
            <a:r>
              <a:rPr lang="ja-JP" altLang="en-US" sz="3400" dirty="0"/>
              <a:t>で受入試験を実施し、その原薬を用いて製造した製品については、製造販売承認書からの逸脱と判断し、市場に流通している使用期限内の全ロットを自主回収することといたしました。</a:t>
            </a:r>
          </a:p>
          <a:p>
            <a:pPr marL="0" indent="0">
              <a:buNone/>
            </a:pPr>
            <a:r>
              <a:rPr lang="ja-JP" altLang="en-US" sz="3400" dirty="0"/>
              <a:t>⇒</a:t>
            </a:r>
            <a:endParaRPr lang="en-US" altLang="ja-JP" sz="3400" dirty="0"/>
          </a:p>
          <a:p>
            <a:pPr marL="0" indent="0">
              <a:buNone/>
            </a:pPr>
            <a:r>
              <a:rPr lang="ja-JP" altLang="en-US" sz="3100" dirty="0"/>
              <a:t>代替試験方法のバリデーションと承認法との比較、並びに</a:t>
            </a:r>
            <a:r>
              <a:rPr lang="en-US" altLang="ja-JP" sz="3100" dirty="0"/>
              <a:t>GMP</a:t>
            </a:r>
            <a:r>
              <a:rPr lang="ja-JP" altLang="en-US" sz="3100"/>
              <a:t>管理に不備があったと思われる。</a:t>
            </a: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1014</TotalTime>
  <Words>14</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販売名：ダルテパリンNa静注５０００単位／５ｍL「タイヨー」     　　　　　　　　　　　　　　　　　　　　　　　　　製品回収　平成28年12月19日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80</cp:revision>
  <dcterms:created xsi:type="dcterms:W3CDTF">2015-03-05T03:29:01Z</dcterms:created>
  <dcterms:modified xsi:type="dcterms:W3CDTF">2017-01-16T00:34:32Z</dcterms:modified>
</cp:coreProperties>
</file>