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47" d="100"/>
          <a:sy n="47" d="100"/>
        </p:scale>
        <p:origin x="60" y="6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840260"/>
          </a:xfrm>
        </p:spPr>
        <p:txBody>
          <a:bodyPr>
            <a:normAutofit fontScale="90000"/>
          </a:bodyPr>
          <a:lstStyle/>
          <a:p>
            <a:r>
              <a:rPr lang="ja-JP" altLang="en-US" sz="3200" dirty="0">
                <a:sym typeface="Wingdings" panose="05000000000000000000" pitchFamily="2" charset="2"/>
              </a:rPr>
              <a:t>販売名：</a:t>
            </a:r>
            <a:r>
              <a:rPr lang="ja-JP" altLang="en-US" sz="3200" dirty="0">
                <a:sym typeface="Wingdings" panose="05000000000000000000" pitchFamily="2" charset="2"/>
              </a:rPr>
              <a:t> </a:t>
            </a:r>
            <a:r>
              <a:rPr lang="en-US" altLang="ja-JP" sz="3200" dirty="0">
                <a:sym typeface="Wingdings" panose="05000000000000000000" pitchFamily="2" charset="2"/>
              </a:rPr>
              <a:t>(1)</a:t>
            </a:r>
            <a:r>
              <a:rPr lang="ja-JP" altLang="en-US" sz="3200" dirty="0">
                <a:sym typeface="Wingdings" panose="05000000000000000000" pitchFamily="2" charset="2"/>
              </a:rPr>
              <a:t>クリアクター静注用４０万　　 </a:t>
            </a:r>
            <a:r>
              <a:rPr lang="en-US" altLang="ja-JP" sz="3200" dirty="0">
                <a:sym typeface="Wingdings" panose="05000000000000000000" pitchFamily="2" charset="2"/>
              </a:rPr>
              <a:t>(2)</a:t>
            </a:r>
            <a:r>
              <a:rPr lang="ja-JP" altLang="en-US" sz="3200" dirty="0">
                <a:sym typeface="Wingdings" panose="05000000000000000000" pitchFamily="2" charset="2"/>
              </a:rPr>
              <a:t>クリアクター静注用８０万</a:t>
            </a:r>
            <a:br>
              <a:rPr lang="ja-JP" altLang="en-US"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(3)</a:t>
            </a:r>
            <a:r>
              <a:rPr lang="ja-JP" altLang="en-US" sz="3200" dirty="0">
                <a:sym typeface="Wingdings" panose="05000000000000000000" pitchFamily="2" charset="2"/>
              </a:rPr>
              <a:t>クリアクター静注用１６０万</a:t>
            </a:r>
            <a:r>
              <a:rPr lang="ja-JP" altLang="en-US" sz="3200" dirty="0">
                <a:sym typeface="Wingdings" panose="05000000000000000000" pitchFamily="2" charset="2"/>
              </a:rPr>
              <a:t>   </a:t>
            </a:r>
            <a:r>
              <a:rPr lang="ja-JP" altLang="en-US" sz="3200" dirty="0">
                <a:solidFill>
                  <a:srgbClr val="C00000"/>
                </a:solidFill>
              </a:rPr>
              <a:t>製品回収　　</a:t>
            </a:r>
            <a:r>
              <a:rPr lang="ja-JP" altLang="en-US" sz="3200" dirty="0">
                <a:solidFill>
                  <a:srgbClr val="C00000"/>
                </a:solidFill>
              </a:rPr>
              <a:t>平成</a:t>
            </a:r>
            <a:r>
              <a:rPr lang="en-US" altLang="ja-JP" sz="3200" dirty="0">
                <a:solidFill>
                  <a:srgbClr val="C00000"/>
                </a:solidFill>
              </a:rPr>
              <a:t>29</a:t>
            </a:r>
            <a:r>
              <a:rPr lang="ja-JP" altLang="en-US" sz="3200" dirty="0">
                <a:solidFill>
                  <a:srgbClr val="C00000"/>
                </a:solidFill>
              </a:rPr>
              <a:t>年</a:t>
            </a:r>
            <a:r>
              <a:rPr lang="en-US" altLang="ja-JP" sz="3200" dirty="0">
                <a:solidFill>
                  <a:srgbClr val="C00000"/>
                </a:solidFill>
              </a:rPr>
              <a:t>1</a:t>
            </a:r>
            <a:r>
              <a:rPr lang="ja-JP" altLang="en-US" sz="3200" dirty="0">
                <a:solidFill>
                  <a:srgbClr val="C00000"/>
                </a:solidFill>
              </a:rPr>
              <a:t>月</a:t>
            </a:r>
            <a:r>
              <a:rPr lang="en-US" altLang="ja-JP" sz="3200" dirty="0">
                <a:solidFill>
                  <a:srgbClr val="C00000"/>
                </a:solidFill>
              </a:rPr>
              <a:t>10</a:t>
            </a:r>
            <a:r>
              <a:rPr lang="ja-JP" altLang="en-US" sz="3200" dirty="0">
                <a:solidFill>
                  <a:srgbClr val="C00000"/>
                </a:solidFill>
              </a:rPr>
              <a:t>日</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186250"/>
            <a:ext cx="12191999" cy="5671752"/>
          </a:xfrm>
        </p:spPr>
        <p:txBody>
          <a:bodyPr>
            <a:normAutofit fontScale="77500" lnSpcReduction="20000"/>
          </a:bodyPr>
          <a:lstStyle/>
          <a:p>
            <a:pPr marL="0" indent="0">
              <a:buNone/>
            </a:pPr>
            <a:r>
              <a:rPr lang="ja-JP" altLang="en-US" sz="3600" b="1" dirty="0">
                <a:solidFill>
                  <a:schemeClr val="tx2">
                    <a:lumMod val="50000"/>
                  </a:schemeClr>
                </a:solidFill>
              </a:rPr>
              <a:t>対象ロット　包装形態　　　　　　　出荷数量（箱）　出荷判定日</a:t>
            </a:r>
          </a:p>
          <a:p>
            <a:pPr marL="0" indent="0">
              <a:buNone/>
            </a:pPr>
            <a:r>
              <a:rPr lang="ja-JP" altLang="en-US" dirty="0"/>
              <a:t>（１）クリアクター静注用４０万　　対象ロット：</a:t>
            </a:r>
            <a:r>
              <a:rPr lang="en-US" altLang="ja-JP" dirty="0"/>
              <a:t>4ZA02M</a:t>
            </a:r>
            <a:r>
              <a:rPr lang="ja-JP" altLang="en-US" dirty="0"/>
              <a:t>　出荷数量：</a:t>
            </a:r>
            <a:r>
              <a:rPr lang="en-US" altLang="ja-JP" dirty="0"/>
              <a:t>1,654</a:t>
            </a:r>
            <a:r>
              <a:rPr lang="ja-JP" altLang="en-US" dirty="0"/>
              <a:t>本　出荷時期：</a:t>
            </a:r>
            <a:r>
              <a:rPr lang="en-US" altLang="ja-JP" dirty="0"/>
              <a:t>2015</a:t>
            </a:r>
            <a:r>
              <a:rPr lang="ja-JP" altLang="en-US" dirty="0"/>
              <a:t>年</a:t>
            </a:r>
            <a:r>
              <a:rPr lang="en-US" altLang="ja-JP" dirty="0"/>
              <a:t>2</a:t>
            </a:r>
            <a:r>
              <a:rPr lang="ja-JP" altLang="en-US" dirty="0"/>
              <a:t>月</a:t>
            </a:r>
            <a:r>
              <a:rPr lang="en-US" altLang="ja-JP" dirty="0"/>
              <a:t>18</a:t>
            </a:r>
            <a:r>
              <a:rPr lang="ja-JP" altLang="en-US" dirty="0"/>
              <a:t>日</a:t>
            </a:r>
          </a:p>
          <a:p>
            <a:pPr marL="0" indent="0">
              <a:buNone/>
            </a:pPr>
            <a:r>
              <a:rPr lang="ja-JP" altLang="en-US" dirty="0"/>
              <a:t>（２）クリアクター静注用８０万　　対象ロット：</a:t>
            </a:r>
            <a:r>
              <a:rPr lang="en-US" altLang="ja-JP" dirty="0"/>
              <a:t>5YA08M</a:t>
            </a:r>
            <a:r>
              <a:rPr lang="ja-JP" altLang="en-US" dirty="0"/>
              <a:t>　出荷数量：</a:t>
            </a:r>
            <a:r>
              <a:rPr lang="en-US" altLang="ja-JP" dirty="0"/>
              <a:t>1,685</a:t>
            </a:r>
            <a:r>
              <a:rPr lang="ja-JP" altLang="en-US" dirty="0"/>
              <a:t>本　出荷時期：</a:t>
            </a:r>
            <a:r>
              <a:rPr lang="en-US" altLang="ja-JP" dirty="0"/>
              <a:t>2015</a:t>
            </a:r>
            <a:r>
              <a:rPr lang="ja-JP" altLang="en-US" dirty="0"/>
              <a:t>年</a:t>
            </a:r>
            <a:r>
              <a:rPr lang="en-US" altLang="ja-JP" dirty="0"/>
              <a:t>11</a:t>
            </a:r>
            <a:r>
              <a:rPr lang="ja-JP" altLang="en-US" dirty="0"/>
              <a:t>月</a:t>
            </a:r>
            <a:r>
              <a:rPr lang="en-US" altLang="ja-JP" dirty="0"/>
              <a:t>25</a:t>
            </a:r>
            <a:r>
              <a:rPr lang="ja-JP" altLang="en-US" dirty="0"/>
              <a:t>日</a:t>
            </a:r>
          </a:p>
          <a:p>
            <a:pPr marL="0" indent="0">
              <a:buNone/>
            </a:pPr>
            <a:r>
              <a:rPr lang="ja-JP" altLang="en-US" dirty="0"/>
              <a:t>（３）クリアクター静注用１６０万　対象ロット：</a:t>
            </a:r>
            <a:r>
              <a:rPr lang="en-US" altLang="ja-JP" dirty="0"/>
              <a:t>4ZA03M</a:t>
            </a:r>
            <a:r>
              <a:rPr lang="ja-JP" altLang="en-US" dirty="0"/>
              <a:t>　出荷数量：</a:t>
            </a:r>
            <a:r>
              <a:rPr lang="en-US" altLang="ja-JP" dirty="0"/>
              <a:t>1,729</a:t>
            </a:r>
            <a:r>
              <a:rPr lang="ja-JP" altLang="en-US" dirty="0"/>
              <a:t>本　出荷時期：</a:t>
            </a:r>
            <a:r>
              <a:rPr lang="en-US" altLang="ja-JP" dirty="0"/>
              <a:t>2015</a:t>
            </a:r>
            <a:r>
              <a:rPr lang="ja-JP" altLang="en-US" dirty="0"/>
              <a:t>年</a:t>
            </a:r>
            <a:r>
              <a:rPr lang="en-US" altLang="ja-JP" dirty="0"/>
              <a:t>2</a:t>
            </a:r>
            <a:r>
              <a:rPr lang="ja-JP" altLang="en-US" dirty="0"/>
              <a:t>月</a:t>
            </a:r>
            <a:r>
              <a:rPr lang="en-US" altLang="ja-JP" dirty="0"/>
              <a:t>18</a:t>
            </a:r>
            <a:r>
              <a:rPr lang="ja-JP" altLang="en-US" dirty="0"/>
              <a:t>日</a:t>
            </a:r>
          </a:p>
          <a:p>
            <a:pPr marL="0" indent="0">
              <a:buNone/>
            </a:pPr>
            <a:r>
              <a:rPr lang="ja-JP" altLang="en-US" sz="3600" b="1" dirty="0">
                <a:solidFill>
                  <a:schemeClr val="tx2">
                    <a:lumMod val="50000"/>
                  </a:schemeClr>
                </a:solidFill>
              </a:rPr>
              <a:t>回収理由</a:t>
            </a:r>
          </a:p>
          <a:p>
            <a:pPr marL="0" indent="0">
              <a:buNone/>
            </a:pPr>
            <a:r>
              <a:rPr lang="ja-JP" altLang="en-US" sz="3400" dirty="0"/>
              <a:t>原薬モンテプラーゼの規格試験において</a:t>
            </a:r>
            <a:r>
              <a:rPr lang="en-US" altLang="ja-JP" sz="3400" dirty="0"/>
              <a:t>1</a:t>
            </a:r>
            <a:r>
              <a:rPr lang="ja-JP" altLang="en-US" sz="3400" dirty="0"/>
              <a:t>ロットが誤って規格適合と判定され、製剤製造所で製品化され市場出荷された事実が判明しました。具体的には、原薬規格の「糖組成」のうちの</a:t>
            </a:r>
            <a:r>
              <a:rPr lang="en-US" altLang="ja-JP" sz="3400" dirty="0"/>
              <a:t>N-</a:t>
            </a:r>
            <a:r>
              <a:rPr lang="ja-JP" altLang="en-US" sz="3400" dirty="0"/>
              <a:t>アセチルグルコサミンの値が規格値</a:t>
            </a:r>
            <a:r>
              <a:rPr lang="en-US" altLang="ja-JP" sz="3400" dirty="0"/>
              <a:t>2.3</a:t>
            </a:r>
            <a:r>
              <a:rPr lang="ja-JP" altLang="en-US" sz="3400" dirty="0"/>
              <a:t>～</a:t>
            </a:r>
            <a:r>
              <a:rPr lang="en-US" altLang="ja-JP" sz="3400" dirty="0"/>
              <a:t>3.2%</a:t>
            </a:r>
            <a:r>
              <a:rPr lang="ja-JP" altLang="en-US" sz="3400" dirty="0"/>
              <a:t>であるのに対し、</a:t>
            </a:r>
            <a:r>
              <a:rPr lang="en-US" altLang="ja-JP" sz="3400" dirty="0"/>
              <a:t>3.3%</a:t>
            </a:r>
            <a:r>
              <a:rPr lang="ja-JP" altLang="en-US" sz="3400" dirty="0"/>
              <a:t>となり不適であることが分かりました。そのため、当該原薬ロットから製造された製剤を自主回収することと致しました。</a:t>
            </a:r>
          </a:p>
          <a:p>
            <a:pPr marL="0" indent="0">
              <a:buNone/>
            </a:pPr>
            <a:r>
              <a:rPr lang="ja-JP" altLang="en-US" sz="3400" dirty="0"/>
              <a:t>⇒</a:t>
            </a:r>
            <a:endParaRPr lang="en-US" altLang="ja-JP" sz="3400" dirty="0"/>
          </a:p>
          <a:p>
            <a:pPr marL="0" indent="0">
              <a:buNone/>
            </a:pPr>
            <a:r>
              <a:rPr lang="ja-JP" altLang="en-US" sz="3100" dirty="0"/>
              <a:t>「本製品が出荷された後、本逸脱を認識した当該原薬の品質の責任者が適切な対応をとらなかったため、社としての本件に対する対応が遅れる結果となったことも判明いたしました。 」</a:t>
            </a:r>
            <a:endParaRPr lang="en-US" altLang="ja-JP" sz="3100" dirty="0"/>
          </a:p>
          <a:p>
            <a:pPr marL="0" indent="0">
              <a:buNone/>
            </a:pPr>
            <a:r>
              <a:rPr lang="ja-JP" altLang="en-US" sz="3100" dirty="0"/>
              <a:t>別の記事では“隠蔽”との言葉も使われている。</a:t>
            </a:r>
            <a:endParaRPr lang="en-US" altLang="ja-JP" sz="3100" dirty="0"/>
          </a:p>
          <a:p>
            <a:pPr marL="0" indent="0">
              <a:buNone/>
            </a:pPr>
            <a:r>
              <a:rPr lang="ja-JP" altLang="en-US" sz="3100" dirty="0"/>
              <a:t>試験結果は</a:t>
            </a:r>
            <a:r>
              <a:rPr lang="en-US" altLang="ja-JP" sz="3100" dirty="0"/>
              <a:t>QC</a:t>
            </a:r>
            <a:r>
              <a:rPr lang="ja-JP" altLang="en-US" sz="3100"/>
              <a:t>レビューがされているはずであるが？</a:t>
            </a:r>
            <a:endParaRPr lang="en-US" altLang="ja-JP" sz="3100"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1007</TotalTime>
  <Words>10</Words>
  <Application>Microsoft Office PowerPoint</Application>
  <PresentationFormat>ワイド画面</PresentationFormat>
  <Paragraphs>11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 (1)クリアクター静注用４０万　　 (2)クリアクター静注用８０万 　　　　　 (3)クリアクター静注用１６０万   製品回収　　平成29年1月10日</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79</cp:revision>
  <dcterms:created xsi:type="dcterms:W3CDTF">2015-03-05T03:29:01Z</dcterms:created>
  <dcterms:modified xsi:type="dcterms:W3CDTF">2017-01-16T00:27:32Z</dcterms:modified>
</cp:coreProperties>
</file>