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47" d="100"/>
          <a:sy n="47" d="100"/>
        </p:scale>
        <p:origin x="72" y="6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840260"/>
          </a:xfrm>
        </p:spPr>
        <p:txBody>
          <a:bodyPr>
            <a:normAutofit/>
          </a:bodyPr>
          <a:lstStyle/>
          <a:p>
            <a:r>
              <a:rPr lang="ja-JP" altLang="en-US" sz="3200" dirty="0">
                <a:sym typeface="Wingdings" panose="05000000000000000000" pitchFamily="2" charset="2"/>
              </a:rPr>
              <a:t>販売名：</a:t>
            </a:r>
            <a:r>
              <a:rPr lang="ja-JP" altLang="en-US" sz="3200" dirty="0">
                <a:sym typeface="Wingdings" panose="05000000000000000000" pitchFamily="2" charset="2"/>
              </a:rPr>
              <a:t>セッチマはみがきＳＰ</a:t>
            </a:r>
            <a:r>
              <a:rPr lang="ja-JP" altLang="en-US" sz="3200" dirty="0">
                <a:sym typeface="Wingdings" panose="05000000000000000000" pitchFamily="2" charset="2"/>
              </a:rPr>
              <a:t>   </a:t>
            </a:r>
            <a:r>
              <a:rPr lang="ja-JP" altLang="en-US" sz="3200" dirty="0">
                <a:solidFill>
                  <a:srgbClr val="C00000"/>
                </a:solidFill>
              </a:rPr>
              <a:t>製品回収　　</a:t>
            </a:r>
            <a:r>
              <a:rPr lang="ja-JP" altLang="en-US" sz="3200" dirty="0">
                <a:solidFill>
                  <a:srgbClr val="C00000"/>
                </a:solidFill>
              </a:rPr>
              <a:t>平成</a:t>
            </a:r>
            <a:r>
              <a:rPr lang="en-US" altLang="ja-JP" sz="3200" dirty="0">
                <a:solidFill>
                  <a:srgbClr val="C00000"/>
                </a:solidFill>
              </a:rPr>
              <a:t>29</a:t>
            </a:r>
            <a:r>
              <a:rPr lang="ja-JP" altLang="en-US" sz="3200" dirty="0">
                <a:solidFill>
                  <a:srgbClr val="C00000"/>
                </a:solidFill>
              </a:rPr>
              <a:t>年</a:t>
            </a:r>
            <a:r>
              <a:rPr lang="en-US" altLang="ja-JP" sz="3200" dirty="0">
                <a:solidFill>
                  <a:srgbClr val="C00000"/>
                </a:solidFill>
              </a:rPr>
              <a:t>1</a:t>
            </a:r>
            <a:r>
              <a:rPr lang="ja-JP" altLang="en-US" sz="3200" dirty="0">
                <a:solidFill>
                  <a:srgbClr val="C00000"/>
                </a:solidFill>
              </a:rPr>
              <a:t>月</a:t>
            </a:r>
            <a:r>
              <a:rPr lang="en-US" altLang="ja-JP" sz="3200" dirty="0">
                <a:solidFill>
                  <a:srgbClr val="C00000"/>
                </a:solidFill>
              </a:rPr>
              <a:t>12</a:t>
            </a:r>
            <a:r>
              <a:rPr lang="ja-JP" altLang="en-US" sz="3200" dirty="0">
                <a:solidFill>
                  <a:srgbClr val="C00000"/>
                </a:solidFill>
              </a:rPr>
              <a:t>日</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86250"/>
            <a:ext cx="12191999" cy="5671752"/>
          </a:xfrm>
        </p:spPr>
        <p:txBody>
          <a:bodyPr>
            <a:normAutofit fontScale="70000" lnSpcReduction="20000"/>
          </a:bodyPr>
          <a:lstStyle/>
          <a:p>
            <a:pPr marL="0" indent="0">
              <a:buNone/>
            </a:pPr>
            <a:r>
              <a:rPr lang="ja-JP" altLang="en-US" sz="3600" b="1" dirty="0">
                <a:solidFill>
                  <a:schemeClr val="tx2">
                    <a:lumMod val="50000"/>
                  </a:schemeClr>
                </a:solidFill>
              </a:rPr>
              <a:t>対象ロット　包装形態　　　　　　　出荷数量（箱）　出荷判定日</a:t>
            </a:r>
          </a:p>
          <a:p>
            <a:pPr marL="0" indent="0">
              <a:buNone/>
            </a:pPr>
            <a:r>
              <a:rPr lang="zh-TW" altLang="en-US" dirty="0"/>
              <a:t>出荷数量：　 合計　　　 </a:t>
            </a:r>
            <a:r>
              <a:rPr lang="en-US" altLang="zh-TW" dirty="0"/>
              <a:t>47,760</a:t>
            </a:r>
            <a:r>
              <a:rPr lang="zh-TW" altLang="en-US" dirty="0"/>
              <a:t>個</a:t>
            </a:r>
            <a:r>
              <a:rPr lang="ja-JP" altLang="en-US" dirty="0"/>
              <a:t>（４ロット）</a:t>
            </a:r>
            <a:endParaRPr lang="zh-TW" altLang="en-US" dirty="0"/>
          </a:p>
          <a:p>
            <a:pPr marL="0" indent="0">
              <a:buNone/>
            </a:pPr>
            <a:r>
              <a:rPr lang="zh-TW" altLang="en-US" dirty="0"/>
              <a:t>出荷時期：平成</a:t>
            </a:r>
            <a:r>
              <a:rPr lang="en-US" altLang="zh-TW" dirty="0"/>
              <a:t>28</a:t>
            </a:r>
            <a:r>
              <a:rPr lang="zh-TW" altLang="en-US" dirty="0"/>
              <a:t>年 </a:t>
            </a:r>
            <a:r>
              <a:rPr lang="en-US" altLang="zh-TW" dirty="0"/>
              <a:t>11</a:t>
            </a:r>
            <a:r>
              <a:rPr lang="zh-TW" altLang="en-US" dirty="0"/>
              <a:t>月 </a:t>
            </a:r>
            <a:r>
              <a:rPr lang="en-US" altLang="zh-TW" dirty="0"/>
              <a:t>17</a:t>
            </a:r>
            <a:r>
              <a:rPr lang="zh-TW" altLang="en-US" dirty="0"/>
              <a:t>日～ 平成</a:t>
            </a:r>
            <a:r>
              <a:rPr lang="en-US" altLang="zh-TW" dirty="0"/>
              <a:t>28</a:t>
            </a:r>
            <a:r>
              <a:rPr lang="zh-TW" altLang="en-US" dirty="0"/>
              <a:t>年 </a:t>
            </a:r>
            <a:r>
              <a:rPr lang="en-US" altLang="zh-TW" dirty="0"/>
              <a:t>12</a:t>
            </a:r>
            <a:r>
              <a:rPr lang="zh-TW" altLang="en-US" dirty="0"/>
              <a:t>月 </a:t>
            </a:r>
            <a:r>
              <a:rPr lang="en-US" altLang="zh-TW" dirty="0"/>
              <a:t>28</a:t>
            </a:r>
            <a:r>
              <a:rPr lang="zh-TW" altLang="en-US" dirty="0"/>
              <a:t>日</a:t>
            </a:r>
          </a:p>
          <a:p>
            <a:pPr marL="0" indent="0">
              <a:buNone/>
            </a:pPr>
            <a:r>
              <a:rPr lang="ja-JP" altLang="en-US" sz="3600" b="1" dirty="0">
                <a:solidFill>
                  <a:schemeClr val="tx2">
                    <a:lumMod val="50000"/>
                  </a:schemeClr>
                </a:solidFill>
              </a:rPr>
              <a:t>回収理由</a:t>
            </a:r>
          </a:p>
          <a:p>
            <a:pPr marL="0" indent="0">
              <a:buNone/>
            </a:pPr>
            <a:r>
              <a:rPr lang="ja-JP" altLang="en-US" sz="3400" dirty="0"/>
              <a:t>当該品は微生物検査にて社内基準に合格した製品を出荷しておりました。しかしながら出荷後に追跡調査を実施しましたところ、対象ロットにおいて社内基準を上回る数の細菌が検出されたため、自主回収することと致しました。</a:t>
            </a:r>
            <a:endParaRPr lang="ja-JP" altLang="en-US" sz="3400" dirty="0"/>
          </a:p>
          <a:p>
            <a:pPr marL="0" indent="0">
              <a:buNone/>
            </a:pPr>
            <a:r>
              <a:rPr lang="ja-JP" altLang="en-US" sz="3600" dirty="0"/>
              <a:t>危惧される具体的な健康被害</a:t>
            </a:r>
          </a:p>
          <a:p>
            <a:pPr marL="0" indent="0">
              <a:buNone/>
            </a:pPr>
            <a:r>
              <a:rPr lang="ja-JP" altLang="en-US" sz="3400" dirty="0"/>
              <a:t>検出された細菌は、「</a:t>
            </a:r>
            <a:r>
              <a:rPr lang="en-US" altLang="ja-JP" sz="3400" dirty="0" err="1"/>
              <a:t>Halotalea</a:t>
            </a:r>
            <a:r>
              <a:rPr lang="en-US" altLang="ja-JP" sz="3400" dirty="0"/>
              <a:t> </a:t>
            </a:r>
            <a:r>
              <a:rPr lang="en-US" altLang="ja-JP" sz="3400" dirty="0" err="1"/>
              <a:t>alkalilenta</a:t>
            </a:r>
            <a:r>
              <a:rPr lang="ja-JP" altLang="en-US" sz="3400" dirty="0"/>
              <a:t>」と同定され、自然界に広く存在します。この菌種は、特定微生物である大腸菌、黄色ブドウ球菌、緑膿菌には該当せず、対象ロットのハミガキで歯を磨いた場合でも重篤な健康被害が生じる恐れはないと考えております。また、現在までに本件に起因する健康被害の情報は確認されておりません。</a:t>
            </a:r>
          </a:p>
          <a:p>
            <a:pPr marL="0" indent="0">
              <a:buNone/>
            </a:pPr>
            <a:r>
              <a:rPr lang="ja-JP" altLang="en-US" sz="3400" dirty="0"/>
              <a:t>⇒</a:t>
            </a:r>
            <a:endParaRPr lang="en-US" altLang="ja-JP" sz="3400" dirty="0"/>
          </a:p>
          <a:p>
            <a:pPr marL="0" indent="0">
              <a:buNone/>
            </a:pPr>
            <a:r>
              <a:rPr lang="ja-JP" altLang="en-US" sz="3100" dirty="0"/>
              <a:t>自主規格に適合していないと回収するなら、承認規格と同じ位置づけになる。また、まだ多くの製剤は微生物の管理がされていない。管理されている製品が回収し、管理されていないもの（どれだけ微生物に汚染されているか不明）は回収されない。この矛盾を当局はどう考えているのでしょう？</a:t>
            </a:r>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994</TotalTime>
  <Words>10</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新細明體</vt:lpstr>
      <vt:lpstr>Arial</vt:lpstr>
      <vt:lpstr>Calibri</vt:lpstr>
      <vt:lpstr>Calibri Light</vt:lpstr>
      <vt:lpstr>Wingdings</vt:lpstr>
      <vt:lpstr>Office テーマ</vt:lpstr>
      <vt:lpstr>販売名：セッチマはみがきＳＰ   製品回収　　平成29年1月12日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77</cp:revision>
  <dcterms:created xsi:type="dcterms:W3CDTF">2015-03-05T03:29:01Z</dcterms:created>
  <dcterms:modified xsi:type="dcterms:W3CDTF">2017-01-16T00:14:40Z</dcterms:modified>
</cp:coreProperties>
</file>