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5" d="100"/>
          <a:sy n="55" d="100"/>
        </p:scale>
        <p:origin x="47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1"/>
            <a:ext cx="12192000" cy="1186249"/>
          </a:xfrm>
        </p:spPr>
        <p:txBody>
          <a:bodyPr>
            <a:normAutofit fontScale="90000"/>
          </a:bodyPr>
          <a:lstStyle/>
          <a:p>
            <a:r>
              <a:rPr lang="ja-JP" altLang="en-US" sz="3200" dirty="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販売名： （</a:t>
            </a:r>
            <a:r>
              <a:rPr lang="en-US" altLang="ja-JP" sz="3200" dirty="0">
                <a:sym typeface="Wingdings" panose="05000000000000000000" pitchFamily="2" charset="2"/>
              </a:rPr>
              <a:t>1</a:t>
            </a:r>
            <a:r>
              <a:rPr lang="ja-JP" altLang="en-US" sz="3200" dirty="0">
                <a:sym typeface="Wingdings" panose="05000000000000000000" pitchFamily="2" charset="2"/>
              </a:rPr>
              <a:t>）ワンダーエース 　　   （</a:t>
            </a:r>
            <a:r>
              <a:rPr lang="en-US" altLang="ja-JP" sz="3200" dirty="0">
                <a:sym typeface="Wingdings" panose="05000000000000000000" pitchFamily="2" charset="2"/>
              </a:rPr>
              <a:t>2</a:t>
            </a:r>
            <a:r>
              <a:rPr lang="ja-JP" altLang="en-US" sz="3200" dirty="0">
                <a:sym typeface="Wingdings" panose="05000000000000000000" pitchFamily="2" charset="2"/>
              </a:rPr>
              <a:t>）コフロンエース</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3</a:t>
            </a:r>
            <a:r>
              <a:rPr lang="ja-JP" altLang="en-US" sz="3200" dirty="0">
                <a:sym typeface="Wingdings" panose="05000000000000000000" pitchFamily="2" charset="2"/>
              </a:rPr>
              <a:t>）パンコールシロップ　（</a:t>
            </a:r>
            <a:r>
              <a:rPr lang="en-US" altLang="ja-JP" sz="3200" dirty="0">
                <a:sym typeface="Wingdings" panose="05000000000000000000" pitchFamily="2" charset="2"/>
              </a:rPr>
              <a:t>4</a:t>
            </a:r>
            <a:r>
              <a:rPr lang="ja-JP" altLang="en-US" sz="3200" dirty="0">
                <a:sym typeface="Wingdings" panose="05000000000000000000" pitchFamily="2" charset="2"/>
              </a:rPr>
              <a:t>）コランエースＷ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371600"/>
            <a:ext cx="12191999" cy="5486401"/>
          </a:xfrm>
        </p:spPr>
        <p:txBody>
          <a:bodyPr>
            <a:normAutofit/>
          </a:bodyPr>
          <a:lstStyle/>
          <a:p>
            <a:pPr marL="0" indent="0">
              <a:buNone/>
            </a:pPr>
            <a:r>
              <a:rPr lang="ja-JP" altLang="en-US" sz="3000" b="1" dirty="0">
                <a:solidFill>
                  <a:schemeClr val="tx2">
                    <a:lumMod val="50000"/>
                  </a:schemeClr>
                </a:solidFill>
              </a:rPr>
              <a:t>対象ロット　包装形態　　　　　　　出荷数量（箱）　出荷判定日</a:t>
            </a:r>
          </a:p>
          <a:p>
            <a:pPr marL="0" indent="0">
              <a:buNone/>
            </a:pPr>
            <a:r>
              <a:rPr lang="ja-JP" altLang="en-US" dirty="0"/>
              <a:t>約</a:t>
            </a:r>
            <a:r>
              <a:rPr lang="en-US" altLang="ja-JP" dirty="0"/>
              <a:t>98</a:t>
            </a:r>
            <a:r>
              <a:rPr lang="ja-JP" altLang="en-US" dirty="0"/>
              <a:t>ロット　　　約１２万箱　　平成</a:t>
            </a:r>
            <a:r>
              <a:rPr lang="en-US" altLang="ja-JP" dirty="0"/>
              <a:t>23</a:t>
            </a:r>
            <a:r>
              <a:rPr lang="ja-JP" altLang="en-US" dirty="0"/>
              <a:t>年</a:t>
            </a:r>
            <a:r>
              <a:rPr lang="en-US" altLang="ja-JP" dirty="0"/>
              <a:t>12</a:t>
            </a:r>
            <a:r>
              <a:rPr lang="ja-JP" altLang="en-US" dirty="0"/>
              <a:t>月～平成</a:t>
            </a:r>
            <a:r>
              <a:rPr lang="en-US" altLang="ja-JP" dirty="0"/>
              <a:t>28</a:t>
            </a:r>
            <a:r>
              <a:rPr lang="ja-JP" altLang="en-US" dirty="0"/>
              <a:t>年</a:t>
            </a:r>
            <a:r>
              <a:rPr lang="en-US" altLang="ja-JP" dirty="0"/>
              <a:t>11</a:t>
            </a:r>
            <a:r>
              <a:rPr lang="ja-JP" altLang="en-US" dirty="0"/>
              <a:t>月出荷の全品目</a:t>
            </a:r>
          </a:p>
          <a:p>
            <a:pPr marL="0" indent="0">
              <a:buNone/>
            </a:pPr>
            <a:r>
              <a:rPr lang="ja-JP" altLang="en-US" sz="3000" b="1" dirty="0">
                <a:solidFill>
                  <a:schemeClr val="tx2">
                    <a:lumMod val="50000"/>
                  </a:schemeClr>
                </a:solidFill>
              </a:rPr>
              <a:t>回収理由</a:t>
            </a:r>
          </a:p>
          <a:p>
            <a:pPr marL="0" indent="0">
              <a:buNone/>
            </a:pPr>
            <a:r>
              <a:rPr lang="ja-JP" altLang="en-US" dirty="0"/>
              <a:t>上記</a:t>
            </a:r>
            <a:r>
              <a:rPr lang="en-US" altLang="ja-JP" dirty="0"/>
              <a:t>2.</a:t>
            </a:r>
            <a:r>
              <a:rPr lang="ja-JP" altLang="en-US" dirty="0"/>
              <a:t>の対象製品について、製品を製造所から出荷する際に、承認書に基づく製品試験を実施しておらず、また製造管理及び品質管理の結果を適正に評価せずに出荷をしていたことが判明したため、使用期限の残存する全ての当該製品を自主回収します。</a:t>
            </a:r>
            <a:endParaRPr lang="en-US" altLang="ja-JP" dirty="0"/>
          </a:p>
          <a:p>
            <a:pPr marL="0" indent="0">
              <a:buNone/>
            </a:pPr>
            <a:r>
              <a:rPr lang="ja-JP" altLang="en-US" dirty="0"/>
              <a:t>⇒</a:t>
            </a:r>
            <a:endParaRPr lang="en-US" altLang="ja-JP" dirty="0"/>
          </a:p>
          <a:p>
            <a:pPr marL="0" indent="0">
              <a:buNone/>
            </a:pPr>
            <a:r>
              <a:rPr lang="ja-JP" altLang="en-US" dirty="0"/>
              <a:t>参考品を試験検査すれば問題があるかどうかはわかるかと思います。</a:t>
            </a:r>
            <a:endParaRPr lang="en-US" altLang="ja-JP" dirty="0"/>
          </a:p>
          <a:p>
            <a:pPr marL="0" indent="0">
              <a:buNone/>
            </a:pPr>
            <a:r>
              <a:rPr lang="ja-JP" altLang="en-US" dirty="0"/>
              <a:t>問題がなくても出荷時に承認書に基づく試験をしていなかったなど</a:t>
            </a:r>
            <a:r>
              <a:rPr lang="en-US" altLang="ja-JP" dirty="0"/>
              <a:t>GMP</a:t>
            </a:r>
            <a:r>
              <a:rPr lang="ja-JP" altLang="en-US"/>
              <a:t>上の不備による製品回収を当局が示唆したのではないでしょうか？</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932</TotalTime>
  <Words>3</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 　販売名： （1）ワンダーエース 　　   （2）コフロンエース 　　　　        （3）パンコールシロップ　（4）コランエースＷ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72</cp:revision>
  <dcterms:created xsi:type="dcterms:W3CDTF">2015-03-05T03:29:01Z</dcterms:created>
  <dcterms:modified xsi:type="dcterms:W3CDTF">2016-12-22T18:25:32Z</dcterms:modified>
</cp:coreProperties>
</file>