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55" d="100"/>
          <a:sy n="55" d="100"/>
        </p:scale>
        <p:origin x="47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2016/12/23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840260"/>
          </a:xfrm>
        </p:spPr>
        <p:txBody>
          <a:bodyPr>
            <a:normAutofit fontScale="90000"/>
          </a:bodyPr>
          <a:lstStyle/>
          <a:p>
            <a:r>
              <a:rPr lang="ja-JP" altLang="en-US" sz="3200" dirty="0"/>
              <a:t>販売名</a:t>
            </a:r>
            <a:r>
              <a:rPr lang="en-US" altLang="ja-JP" sz="3200" dirty="0">
                <a:sym typeface="Wingdings" panose="05000000000000000000" pitchFamily="2" charset="2"/>
              </a:rPr>
              <a:t/>
            </a:r>
            <a:br>
              <a:rPr lang="en-US" altLang="ja-JP" sz="3200" dirty="0">
                <a:sym typeface="Wingdings" panose="05000000000000000000" pitchFamily="2" charset="2"/>
              </a:rPr>
            </a:br>
            <a:r>
              <a:rPr lang="ja-JP" altLang="en-US" sz="3200" dirty="0">
                <a:sym typeface="Wingdings" panose="05000000000000000000" pitchFamily="2" charset="2"/>
              </a:rPr>
              <a:t>　販売名：ダルテパリン</a:t>
            </a:r>
            <a:r>
              <a:rPr lang="en-US" altLang="ja-JP" sz="3200" dirty="0">
                <a:sym typeface="Wingdings" panose="05000000000000000000" pitchFamily="2" charset="2"/>
              </a:rPr>
              <a:t>Na</a:t>
            </a:r>
            <a:r>
              <a:rPr lang="ja-JP" altLang="en-US" sz="3200" dirty="0">
                <a:sym typeface="Wingdings" panose="05000000000000000000" pitchFamily="2" charset="2"/>
              </a:rPr>
              <a:t>静注５０００単位／５ｍ</a:t>
            </a:r>
            <a:r>
              <a:rPr lang="en-US" altLang="ja-JP" sz="3200" dirty="0">
                <a:sym typeface="Wingdings" panose="05000000000000000000" pitchFamily="2" charset="2"/>
              </a:rPr>
              <a:t>L</a:t>
            </a:r>
            <a:r>
              <a:rPr lang="ja-JP" altLang="en-US" sz="3200" dirty="0">
                <a:sym typeface="Wingdings" panose="05000000000000000000" pitchFamily="2" charset="2"/>
              </a:rPr>
              <a:t>「タイヨー」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86250"/>
            <a:ext cx="12191999" cy="5671752"/>
          </a:xfrm>
        </p:spPr>
        <p:txBody>
          <a:bodyPr>
            <a:normAutofit fontScale="77500" lnSpcReduction="20000"/>
          </a:bodyPr>
          <a:lstStyle/>
          <a:p>
            <a:pPr marL="0" indent="0">
              <a:buNone/>
            </a:pPr>
            <a:r>
              <a:rPr lang="ja-JP" altLang="en-US" sz="3600" b="1" dirty="0">
                <a:solidFill>
                  <a:schemeClr val="tx2">
                    <a:lumMod val="50000"/>
                  </a:schemeClr>
                </a:solidFill>
              </a:rPr>
              <a:t>対象ロット　包装形態　　　　　　　出荷数量（箱）　出荷判定日</a:t>
            </a:r>
          </a:p>
          <a:p>
            <a:pPr marL="0" indent="0">
              <a:buNone/>
            </a:pPr>
            <a:r>
              <a:rPr lang="en-US" altLang="ja-JP" dirty="0"/>
              <a:t>17</a:t>
            </a:r>
            <a:r>
              <a:rPr lang="ja-JP" altLang="en-US" dirty="0"/>
              <a:t>ロット　　　約３</a:t>
            </a:r>
            <a:r>
              <a:rPr lang="en-US" altLang="ja-JP" dirty="0"/>
              <a:t>.</a:t>
            </a:r>
            <a:r>
              <a:rPr lang="ja-JP" altLang="en-US" dirty="0"/>
              <a:t>３万箱　　平成</a:t>
            </a:r>
            <a:r>
              <a:rPr lang="en-US" altLang="ja-JP" dirty="0"/>
              <a:t>26</a:t>
            </a:r>
            <a:r>
              <a:rPr lang="ja-JP" altLang="en-US" dirty="0"/>
              <a:t>年</a:t>
            </a:r>
            <a:r>
              <a:rPr lang="en-US" altLang="ja-JP" dirty="0"/>
              <a:t>2</a:t>
            </a:r>
            <a:r>
              <a:rPr lang="ja-JP" altLang="en-US" dirty="0"/>
              <a:t>月</a:t>
            </a:r>
            <a:r>
              <a:rPr lang="en-US" altLang="ja-JP" dirty="0"/>
              <a:t>18</a:t>
            </a:r>
            <a:r>
              <a:rPr lang="ja-JP" altLang="en-US" dirty="0"/>
              <a:t>日～平成</a:t>
            </a:r>
            <a:r>
              <a:rPr lang="en-US" altLang="ja-JP" dirty="0"/>
              <a:t>28</a:t>
            </a:r>
            <a:r>
              <a:rPr lang="ja-JP" altLang="en-US" dirty="0"/>
              <a:t>年</a:t>
            </a:r>
            <a:r>
              <a:rPr lang="en-US" altLang="ja-JP" dirty="0"/>
              <a:t>12</a:t>
            </a:r>
            <a:r>
              <a:rPr lang="ja-JP" altLang="en-US" dirty="0"/>
              <a:t>月</a:t>
            </a:r>
            <a:r>
              <a:rPr lang="en-US" altLang="ja-JP" dirty="0"/>
              <a:t>16</a:t>
            </a:r>
            <a:r>
              <a:rPr lang="ja-JP" altLang="en-US" dirty="0"/>
              <a:t>日</a:t>
            </a:r>
          </a:p>
          <a:p>
            <a:pPr marL="0" indent="0">
              <a:buNone/>
            </a:pPr>
            <a:r>
              <a:rPr lang="ja-JP" altLang="en-US" sz="3400" b="1" dirty="0">
                <a:solidFill>
                  <a:schemeClr val="tx2">
                    <a:lumMod val="50000"/>
                  </a:schemeClr>
                </a:solidFill>
              </a:rPr>
              <a:t>回収理由</a:t>
            </a:r>
          </a:p>
          <a:p>
            <a:pPr marL="0" indent="0">
              <a:buNone/>
            </a:pPr>
            <a:r>
              <a:rPr lang="ja-JP" altLang="en-US" sz="3400" dirty="0"/>
              <a:t>本製品の原薬ダルテパリンナトリウムの受入試験（定量）について、適切な検証と変更管理を実施せず製造販売承認書に記載されている方法とは異なる試験方法（以下、</a:t>
            </a:r>
            <a:r>
              <a:rPr lang="en-US" altLang="ja-JP" sz="3400" dirty="0"/>
              <a:t>[</a:t>
            </a:r>
            <a:r>
              <a:rPr lang="ja-JP" altLang="en-US" sz="3400" dirty="0"/>
              <a:t>本試験法</a:t>
            </a:r>
            <a:r>
              <a:rPr lang="en-US" altLang="ja-JP" sz="3400" dirty="0"/>
              <a:t>]</a:t>
            </a:r>
            <a:r>
              <a:rPr lang="ja-JP" altLang="en-US" sz="3400" dirty="0"/>
              <a:t>）で実施していたことがわかりました。そのため、</a:t>
            </a:r>
            <a:r>
              <a:rPr lang="en-US" altLang="ja-JP" sz="3400" dirty="0"/>
              <a:t>[</a:t>
            </a:r>
            <a:r>
              <a:rPr lang="ja-JP" altLang="en-US" sz="3400" dirty="0"/>
              <a:t>本試験法</a:t>
            </a:r>
            <a:r>
              <a:rPr lang="en-US" altLang="ja-JP" sz="3400" dirty="0"/>
              <a:t>]</a:t>
            </a:r>
            <a:r>
              <a:rPr lang="ja-JP" altLang="en-US" sz="3400" dirty="0"/>
              <a:t>で受入試験を実施し、その原薬を用いて製造した製品については、製造販売承認書からの逸脱と判断し、市場に流通している使用期限内の全ロットを自主回収することといたしました。</a:t>
            </a:r>
          </a:p>
          <a:p>
            <a:pPr marL="0" indent="0">
              <a:buNone/>
            </a:pPr>
            <a:r>
              <a:rPr lang="ja-JP" altLang="en-US" sz="3400" dirty="0"/>
              <a:t>最終製品につきましては、製造販売承認書の規格及び試験方法に従って試験を実施し、承認規格に適合しておりますので、本件に関して重篤な健康被害が発生する可能性はないと考えます。</a:t>
            </a:r>
            <a:endParaRPr lang="en-US" altLang="ja-JP" sz="3400" dirty="0"/>
          </a:p>
          <a:p>
            <a:pPr marL="0" indent="0">
              <a:buNone/>
            </a:pPr>
            <a:r>
              <a:rPr lang="ja-JP" altLang="en-US" sz="3400" dirty="0"/>
              <a:t>⇒</a:t>
            </a:r>
            <a:endParaRPr lang="en-US" altLang="ja-JP" sz="3400" dirty="0"/>
          </a:p>
          <a:p>
            <a:pPr marL="0" indent="0">
              <a:buNone/>
            </a:pPr>
            <a:r>
              <a:rPr lang="ja-JP" altLang="en-US" sz="3400" dirty="0"/>
              <a:t>参考品を試験検査して問題なくても製品回収になって</a:t>
            </a:r>
            <a:r>
              <a:rPr lang="ja-JP" altLang="en-US" sz="3400"/>
              <a:t>います。製品</a:t>
            </a:r>
            <a:r>
              <a:rPr lang="ja-JP" altLang="en-US" sz="3400" dirty="0"/>
              <a:t>の品質に問題なければ、</a:t>
            </a:r>
            <a:r>
              <a:rPr lang="en-US" altLang="ja-JP" sz="3400" dirty="0"/>
              <a:t>GMP</a:t>
            </a:r>
            <a:r>
              <a:rPr lang="ja-JP" altLang="en-US" sz="3400" dirty="0"/>
              <a:t>上の不備があっても、製品回収までさせる必要はないと思うのですが。</a:t>
            </a:r>
            <a:r>
              <a:rPr lang="en-US" altLang="ja-JP" sz="3400" dirty="0"/>
              <a:t>PMDA</a:t>
            </a:r>
            <a:r>
              <a:rPr lang="ja-JP" altLang="en-US" sz="3400" dirty="0"/>
              <a:t>が査察して問題点を発見し、製品回収を示唆したのだと思います。</a:t>
            </a:r>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952</TotalTime>
  <Words>3</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 　販売名：ダルテパリンNa静注５０００単位／５ｍL「タイヨー」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74</cp:revision>
  <dcterms:created xsi:type="dcterms:W3CDTF">2015-03-05T03:29:01Z</dcterms:created>
  <dcterms:modified xsi:type="dcterms:W3CDTF">2016-12-22T18:26:53Z</dcterms:modified>
</cp:coreProperties>
</file>