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52" d="100"/>
          <a:sy n="52" d="100"/>
        </p:scale>
        <p:origin x="114" y="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2016/9/7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9290"/>
            <a:ext cx="12192000" cy="917510"/>
          </a:xfrm>
        </p:spPr>
        <p:txBody>
          <a:bodyPr>
            <a:normAutofit fontScale="90000"/>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販売名</a:t>
            </a:r>
            <a:r>
              <a:rPr lang="ja-JP" altLang="en-US" sz="3200" dirty="0">
                <a:sym typeface="Wingdings" panose="05000000000000000000" pitchFamily="2" charset="2"/>
              </a:rPr>
              <a:t>：プレストロン徐放錠</a:t>
            </a:r>
            <a:r>
              <a:rPr lang="en-US" altLang="ja-JP" sz="3200" dirty="0">
                <a:sym typeface="Wingdings" panose="05000000000000000000" pitchFamily="2" charset="2"/>
              </a:rPr>
              <a:t>50</a:t>
            </a:r>
            <a:r>
              <a:rPr lang="ja-JP" altLang="en-US" sz="3200" dirty="0">
                <a:sym typeface="Wingdings" panose="05000000000000000000" pitchFamily="2" charset="2"/>
              </a:rPr>
              <a:t>ｍｇ　</a:t>
            </a:r>
            <a:r>
              <a:rPr lang="en-US" altLang="ja-JP" sz="3200" dirty="0" smtClean="0">
                <a:sym typeface="Wingdings" panose="05000000000000000000" pitchFamily="2" charset="2"/>
              </a:rPr>
              <a:t/>
            </a:r>
            <a:br>
              <a:rPr lang="en-US" altLang="ja-JP" sz="3200" dirty="0" smtClean="0">
                <a:sym typeface="Wingdings" panose="05000000000000000000" pitchFamily="2" charset="2"/>
              </a:rPr>
            </a:br>
            <a:r>
              <a:rPr lang="ja-JP" altLang="en-US" sz="3200" dirty="0" smtClean="0">
                <a:sym typeface="Wingdings" panose="05000000000000000000" pitchFamily="2" charset="2"/>
              </a:rPr>
              <a:t>　　　　　　プロモチン</a:t>
            </a:r>
            <a:r>
              <a:rPr lang="ja-JP" altLang="en-US" sz="3200" dirty="0">
                <a:sym typeface="Wingdings" panose="05000000000000000000" pitchFamily="2" charset="2"/>
              </a:rPr>
              <a:t>Ｓ錠</a:t>
            </a:r>
            <a:r>
              <a:rPr lang="ja-JP" altLang="en-US" sz="3200" dirty="0" smtClean="0">
                <a:sym typeface="Wingdings" panose="05000000000000000000" pitchFamily="2" charset="2"/>
              </a:rPr>
              <a:t>２５</a:t>
            </a:r>
            <a:r>
              <a:rPr lang="ja-JP" altLang="en-US" sz="3200" dirty="0">
                <a:sym typeface="Wingdings" panose="05000000000000000000" pitchFamily="2" charset="2"/>
              </a:rPr>
              <a:t>　　 プロモチンＳ錠</a:t>
            </a:r>
            <a:r>
              <a:rPr lang="ja-JP" altLang="en-US" sz="3200" dirty="0" smtClean="0">
                <a:sym typeface="Wingdings" panose="05000000000000000000" pitchFamily="2" charset="2"/>
              </a:rPr>
              <a:t>５０　</a:t>
            </a:r>
            <a:r>
              <a:rPr lang="ja-JP" altLang="en-US" sz="3200" dirty="0" smtClean="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371600"/>
            <a:ext cx="12191999" cy="5486401"/>
          </a:xfrm>
        </p:spPr>
        <p:txBody>
          <a:bodyPr>
            <a:normAutofit fontScale="92500" lnSpcReduction="20000"/>
          </a:bodyPr>
          <a:lstStyle/>
          <a:p>
            <a:pPr marL="0" indent="0">
              <a:buNone/>
            </a:pPr>
            <a:r>
              <a:rPr lang="ja-JP" altLang="en-US" sz="3000" b="1" dirty="0" smtClean="0">
                <a:solidFill>
                  <a:schemeClr val="tx2">
                    <a:lumMod val="50000"/>
                  </a:schemeClr>
                </a:solidFill>
              </a:rPr>
              <a:t>対象</a:t>
            </a:r>
            <a:r>
              <a:rPr lang="ja-JP" altLang="en-US" sz="3000" b="1" dirty="0">
                <a:solidFill>
                  <a:schemeClr val="tx2">
                    <a:lumMod val="50000"/>
                  </a:schemeClr>
                </a:solidFill>
              </a:rPr>
              <a:t>ロット　包装形態　　　　　　　出荷数量（箱）　出荷判定日</a:t>
            </a:r>
          </a:p>
          <a:p>
            <a:pPr marL="0" indent="0">
              <a:buNone/>
            </a:pPr>
            <a:r>
              <a:rPr lang="ja-JP" altLang="en-US" dirty="0" smtClean="0"/>
              <a:t>約</a:t>
            </a:r>
            <a:r>
              <a:rPr lang="en-US" altLang="ja-JP" dirty="0" smtClean="0"/>
              <a:t>200</a:t>
            </a:r>
            <a:r>
              <a:rPr lang="ja-JP" altLang="en-US" dirty="0" smtClean="0"/>
              <a:t>ロット</a:t>
            </a:r>
            <a:r>
              <a:rPr lang="ja-JP" altLang="en-US" dirty="0"/>
              <a:t>　　　</a:t>
            </a:r>
            <a:r>
              <a:rPr lang="ja-JP" altLang="en-US" dirty="0" smtClean="0"/>
              <a:t>約</a:t>
            </a:r>
            <a:r>
              <a:rPr lang="en-US" altLang="ja-JP" dirty="0" smtClean="0"/>
              <a:t>8</a:t>
            </a:r>
            <a:r>
              <a:rPr lang="ja-JP" altLang="en-US" dirty="0" smtClean="0"/>
              <a:t>万箱</a:t>
            </a:r>
            <a:r>
              <a:rPr lang="ja-JP" altLang="en-US" dirty="0"/>
              <a:t>　　 </a:t>
            </a:r>
            <a:r>
              <a:rPr lang="en-US" altLang="ja-JP" dirty="0" smtClean="0"/>
              <a:t>2013</a:t>
            </a:r>
            <a:r>
              <a:rPr lang="ja-JP" altLang="en-US" dirty="0" smtClean="0"/>
              <a:t>年</a:t>
            </a:r>
            <a:r>
              <a:rPr lang="en-US" altLang="ja-JP" dirty="0"/>
              <a:t>10</a:t>
            </a:r>
            <a:r>
              <a:rPr lang="ja-JP" altLang="en-US" dirty="0" smtClean="0"/>
              <a:t>月</a:t>
            </a:r>
            <a:r>
              <a:rPr lang="en-US" altLang="ja-JP" dirty="0" smtClean="0"/>
              <a:t>28</a:t>
            </a:r>
            <a:r>
              <a:rPr lang="ja-JP" altLang="en-US" dirty="0" smtClean="0"/>
              <a:t>日</a:t>
            </a:r>
            <a:r>
              <a:rPr lang="ja-JP" altLang="en-US" dirty="0" smtClean="0"/>
              <a:t>～</a:t>
            </a:r>
            <a:r>
              <a:rPr lang="en-US" altLang="ja-JP" dirty="0" smtClean="0"/>
              <a:t>2016</a:t>
            </a:r>
            <a:r>
              <a:rPr lang="ja-JP" altLang="en-US" dirty="0" smtClean="0"/>
              <a:t>年</a:t>
            </a:r>
            <a:r>
              <a:rPr lang="en-US" altLang="ja-JP" dirty="0" smtClean="0"/>
              <a:t>8</a:t>
            </a:r>
            <a:r>
              <a:rPr lang="ja-JP" altLang="en-US" dirty="0" smtClean="0"/>
              <a:t>月</a:t>
            </a:r>
            <a:r>
              <a:rPr lang="en-US" altLang="ja-JP" dirty="0" smtClean="0"/>
              <a:t>25</a:t>
            </a:r>
            <a:r>
              <a:rPr lang="ja-JP" altLang="en-US" dirty="0" smtClean="0"/>
              <a:t>日</a:t>
            </a:r>
            <a:endParaRPr lang="ja-JP" altLang="en-US" dirty="0"/>
          </a:p>
          <a:p>
            <a:pPr marL="0" indent="0">
              <a:buNone/>
            </a:pPr>
            <a:r>
              <a:rPr lang="ja-JP" altLang="en-US" sz="3000" b="1" dirty="0" smtClean="0">
                <a:solidFill>
                  <a:schemeClr val="tx2">
                    <a:lumMod val="50000"/>
                  </a:schemeClr>
                </a:solidFill>
              </a:rPr>
              <a:t>回収</a:t>
            </a:r>
            <a:r>
              <a:rPr lang="ja-JP" altLang="en-US" sz="3000" b="1" dirty="0" smtClean="0">
                <a:solidFill>
                  <a:schemeClr val="tx2">
                    <a:lumMod val="50000"/>
                  </a:schemeClr>
                </a:solidFill>
              </a:rPr>
              <a:t>理由　回収着手日；</a:t>
            </a:r>
            <a:r>
              <a:rPr lang="en-US" altLang="ja-JP" sz="3000" b="1" dirty="0" smtClean="0">
                <a:solidFill>
                  <a:schemeClr val="tx2">
                    <a:lumMod val="50000"/>
                  </a:schemeClr>
                </a:solidFill>
              </a:rPr>
              <a:t>2016</a:t>
            </a:r>
            <a:r>
              <a:rPr lang="ja-JP" altLang="en-US" sz="3000" b="1" dirty="0" smtClean="0">
                <a:solidFill>
                  <a:schemeClr val="tx2">
                    <a:lumMod val="50000"/>
                  </a:schemeClr>
                </a:solidFill>
              </a:rPr>
              <a:t>年</a:t>
            </a:r>
            <a:r>
              <a:rPr lang="en-US" altLang="ja-JP" sz="3000" b="1" dirty="0" smtClean="0">
                <a:solidFill>
                  <a:schemeClr val="tx2">
                    <a:lumMod val="50000"/>
                  </a:schemeClr>
                </a:solidFill>
              </a:rPr>
              <a:t>9</a:t>
            </a:r>
            <a:r>
              <a:rPr lang="ja-JP" altLang="en-US" sz="3000" b="1" dirty="0" smtClean="0">
                <a:solidFill>
                  <a:schemeClr val="tx2">
                    <a:lumMod val="50000"/>
                  </a:schemeClr>
                </a:solidFill>
              </a:rPr>
              <a:t>月</a:t>
            </a:r>
            <a:r>
              <a:rPr lang="en-US" altLang="ja-JP" sz="3000" b="1" dirty="0" smtClean="0">
                <a:solidFill>
                  <a:schemeClr val="tx2">
                    <a:lumMod val="50000"/>
                  </a:schemeClr>
                </a:solidFill>
              </a:rPr>
              <a:t>5</a:t>
            </a:r>
            <a:r>
              <a:rPr lang="ja-JP" altLang="en-US" sz="3000" b="1" dirty="0" smtClean="0">
                <a:solidFill>
                  <a:schemeClr val="tx2">
                    <a:lumMod val="50000"/>
                  </a:schemeClr>
                </a:solidFill>
              </a:rPr>
              <a:t>日</a:t>
            </a:r>
            <a:endParaRPr lang="ja-JP" altLang="en-US" sz="3000" b="1" dirty="0">
              <a:solidFill>
                <a:schemeClr val="tx2">
                  <a:lumMod val="50000"/>
                </a:schemeClr>
              </a:solidFill>
            </a:endParaRPr>
          </a:p>
          <a:p>
            <a:pPr marL="0" indent="0">
              <a:buNone/>
            </a:pPr>
            <a:r>
              <a:rPr lang="ja-JP" altLang="en-US" dirty="0"/>
              <a:t>フィルムコーティング工程において、医薬品製造販売承認書に記載されていないカルナウバロウ（光沢化剤）</a:t>
            </a:r>
            <a:r>
              <a:rPr lang="ja-JP" altLang="en-US" dirty="0" smtClean="0"/>
              <a:t>が製品</a:t>
            </a:r>
            <a:r>
              <a:rPr lang="ja-JP" altLang="en-US" dirty="0"/>
              <a:t>に添加されていたことが確認されたため</a:t>
            </a:r>
            <a:r>
              <a:rPr lang="ja-JP" altLang="en-US" dirty="0" smtClean="0"/>
              <a:t>。市場</a:t>
            </a:r>
            <a:r>
              <a:rPr lang="ja-JP" altLang="en-US" dirty="0"/>
              <a:t>に流通している使用期限内の製品を自主回収させて頂きます。</a:t>
            </a:r>
          </a:p>
          <a:p>
            <a:pPr marL="0" indent="0">
              <a:buNone/>
            </a:pPr>
            <a:endParaRPr lang="ja-JP" altLang="en-US" sz="900" dirty="0"/>
          </a:p>
          <a:p>
            <a:pPr marL="0" indent="0">
              <a:buNone/>
            </a:pPr>
            <a:r>
              <a:rPr lang="ja-JP" altLang="en-US" sz="3400" b="1" dirty="0"/>
              <a:t>危惧される具体的な健康被害</a:t>
            </a:r>
          </a:p>
          <a:p>
            <a:pPr marL="0" indent="0">
              <a:buNone/>
            </a:pPr>
            <a:r>
              <a:rPr lang="ja-JP" altLang="en-US" dirty="0" smtClean="0"/>
              <a:t>本製品</a:t>
            </a:r>
            <a:r>
              <a:rPr lang="ja-JP" altLang="en-US" dirty="0"/>
              <a:t>は、医薬品製造販売承認書に記載されていないカルナウバロウが添加されたもの</a:t>
            </a:r>
            <a:r>
              <a:rPr lang="ja-JP" altLang="en-US" dirty="0" smtClean="0"/>
              <a:t>です</a:t>
            </a:r>
            <a:r>
              <a:rPr lang="ja-JP" altLang="en-US" dirty="0"/>
              <a:t>が、カルナウバロウは錠剤の光沢化剤として使用される成分であり、添加量も錠剤の</a:t>
            </a:r>
            <a:r>
              <a:rPr lang="ja-JP" altLang="en-US" dirty="0" smtClean="0"/>
              <a:t>約</a:t>
            </a:r>
            <a:r>
              <a:rPr lang="en-US" altLang="ja-JP" dirty="0" smtClean="0"/>
              <a:t>0.0005</a:t>
            </a:r>
            <a:r>
              <a:rPr lang="ja-JP" altLang="en-US" dirty="0"/>
              <a:t>％と微量であることから、重篤な健康被害が生じる可能性は極めて低いと考えて</a:t>
            </a:r>
            <a:r>
              <a:rPr lang="ja-JP" altLang="en-US" dirty="0" smtClean="0"/>
              <a:t>おります</a:t>
            </a:r>
            <a:r>
              <a:rPr lang="ja-JP" altLang="en-US" dirty="0"/>
              <a:t>。</a:t>
            </a:r>
          </a:p>
          <a:p>
            <a:pPr marL="0" indent="0">
              <a:buNone/>
            </a:pPr>
            <a:endParaRPr lang="en-US" altLang="ja-JP" sz="900" dirty="0" smtClean="0"/>
          </a:p>
          <a:p>
            <a:pPr marL="0" indent="0">
              <a:buNone/>
            </a:pPr>
            <a:r>
              <a:rPr lang="ja-JP" altLang="en-US" dirty="0" smtClean="0"/>
              <a:t>⇒処方になりカルナルバロウによる回収は</a:t>
            </a:r>
            <a:r>
              <a:rPr lang="en-US" altLang="ja-JP" dirty="0" smtClean="0"/>
              <a:t>2</a:t>
            </a:r>
            <a:r>
              <a:rPr lang="ja-JP" altLang="en-US" dirty="0" smtClean="0"/>
              <a:t>回目である。</a:t>
            </a:r>
            <a:endParaRPr lang="en-US" altLang="ja-JP" dirty="0" smtClean="0"/>
          </a:p>
          <a:p>
            <a:pPr marL="0" indent="0">
              <a:buNone/>
            </a:pPr>
            <a:r>
              <a:rPr lang="ja-JP" altLang="en-US" dirty="0" smtClean="0"/>
              <a:t>前回の時に対応</a:t>
            </a:r>
            <a:r>
              <a:rPr lang="ja-JP" altLang="en-US" smtClean="0"/>
              <a:t>していなかった</a:t>
            </a:r>
            <a:r>
              <a:rPr lang="ja-JP" altLang="en-US" dirty="0" err="1" smtClean="0"/>
              <a:t>のだろうか</a:t>
            </a:r>
            <a:r>
              <a:rPr lang="ja-JP" altLang="en-US" dirty="0" smtClean="0"/>
              <a:t>？</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3</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 　販売名：プレストロン徐放錠50ｍｇ　 　　　　　　プロモチンＳ錠２５　　 プロモチンＳ錠５０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74</cp:revision>
  <dcterms:created xsi:type="dcterms:W3CDTF">2015-03-05T03:29:01Z</dcterms:created>
  <dcterms:modified xsi:type="dcterms:W3CDTF">2016-09-07T09:13:28Z</dcterms:modified>
</cp:coreProperties>
</file>