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39" d="100"/>
          <a:sy n="39" d="100"/>
        </p:scale>
        <p:origin x="78" y="7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2015/4/7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1047205"/>
          </a:xfrm>
        </p:spPr>
        <p:txBody>
          <a:bodyPr>
            <a:normAutofit/>
          </a:bodyPr>
          <a:lstStyle/>
          <a:p>
            <a:r>
              <a:rPr lang="ja-JP" altLang="en-US" sz="3600" dirty="0"/>
              <a:t>販売名</a:t>
            </a:r>
            <a:r>
              <a:rPr lang="ja-JP" altLang="en-US" sz="3600" dirty="0"/>
              <a:t>：パーロデル錠</a:t>
            </a:r>
            <a:r>
              <a:rPr lang="en-US" altLang="ja-JP" sz="3600" dirty="0" smtClean="0"/>
              <a:t>2.5mg</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524000"/>
            <a:ext cx="12191999" cy="4892040"/>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ロット、数量及び出荷時期</a:t>
            </a:r>
          </a:p>
          <a:p>
            <a:pPr marL="0" indent="0">
              <a:buNone/>
            </a:pPr>
            <a:r>
              <a:rPr lang="ja-JP" altLang="en-US" sz="3200" dirty="0"/>
              <a:t>　　ロット</a:t>
            </a:r>
            <a:r>
              <a:rPr lang="ja-JP" altLang="en-US" sz="3200" dirty="0" smtClean="0"/>
              <a:t>番号</a:t>
            </a:r>
            <a:r>
              <a:rPr lang="en-US" altLang="ja-JP" sz="3200" dirty="0" smtClean="0"/>
              <a:t>/</a:t>
            </a:r>
            <a:r>
              <a:rPr lang="ja-JP" altLang="en-US" sz="3200" dirty="0" smtClean="0"/>
              <a:t>包装</a:t>
            </a:r>
            <a:r>
              <a:rPr lang="ja-JP" altLang="en-US" sz="3200" dirty="0"/>
              <a:t>　　　　</a:t>
            </a:r>
            <a:r>
              <a:rPr lang="ja-JP" altLang="en-US" sz="3200" dirty="0" smtClean="0"/>
              <a:t>　　出荷時期</a:t>
            </a:r>
            <a:r>
              <a:rPr lang="ja-JP" altLang="en-US" sz="3200" dirty="0"/>
              <a:t>　　　</a:t>
            </a:r>
            <a:r>
              <a:rPr lang="ja-JP" altLang="en-US" sz="3200" dirty="0" smtClean="0"/>
              <a:t>　　　　　　　出荷数量</a:t>
            </a:r>
            <a:r>
              <a:rPr lang="ja-JP" altLang="en-US" sz="3200" dirty="0"/>
              <a:t>　　</a:t>
            </a:r>
            <a:r>
              <a:rPr lang="ja-JP" altLang="en-US" dirty="0"/>
              <a:t>　　　　</a:t>
            </a:r>
            <a:endParaRPr lang="en-US" altLang="ja-JP" dirty="0" smtClean="0"/>
          </a:p>
          <a:p>
            <a:pPr marL="0" indent="0">
              <a:buNone/>
            </a:pPr>
            <a:r>
              <a:rPr lang="en-US" altLang="ja-JP" dirty="0" smtClean="0"/>
              <a:t>P0130</a:t>
            </a:r>
            <a:r>
              <a:rPr lang="ja-JP" altLang="en-US" dirty="0"/>
              <a:t>　</a:t>
            </a:r>
            <a:r>
              <a:rPr lang="en-US" altLang="ja-JP" dirty="0"/>
              <a:t>500</a:t>
            </a:r>
            <a:r>
              <a:rPr lang="ja-JP" altLang="en-US" dirty="0"/>
              <a:t>錠包装（</a:t>
            </a:r>
            <a:r>
              <a:rPr lang="en-US" altLang="ja-JP" dirty="0"/>
              <a:t>PTP</a:t>
            </a:r>
            <a:r>
              <a:rPr lang="ja-JP" altLang="en-US" dirty="0" smtClean="0"/>
              <a:t>）　</a:t>
            </a:r>
            <a:r>
              <a:rPr lang="en-US" altLang="ja-JP" dirty="0" smtClean="0"/>
              <a:t>2012</a:t>
            </a:r>
            <a:r>
              <a:rPr lang="ja-JP" altLang="en-US" dirty="0"/>
              <a:t>年</a:t>
            </a:r>
            <a:r>
              <a:rPr lang="en-US" altLang="ja-JP" dirty="0"/>
              <a:t>7</a:t>
            </a:r>
            <a:r>
              <a:rPr lang="ja-JP" altLang="en-US" dirty="0"/>
              <a:t>月</a:t>
            </a:r>
            <a:r>
              <a:rPr lang="en-US" altLang="ja-JP" dirty="0"/>
              <a:t>30</a:t>
            </a:r>
            <a:r>
              <a:rPr lang="ja-JP" altLang="en-US" dirty="0"/>
              <a:t>日～</a:t>
            </a:r>
            <a:r>
              <a:rPr lang="en-US" altLang="ja-JP" dirty="0"/>
              <a:t>2012</a:t>
            </a:r>
            <a:r>
              <a:rPr lang="ja-JP" altLang="en-US" dirty="0"/>
              <a:t>年</a:t>
            </a:r>
            <a:r>
              <a:rPr lang="en-US" altLang="ja-JP" dirty="0"/>
              <a:t>9</a:t>
            </a:r>
            <a:r>
              <a:rPr lang="ja-JP" altLang="en-US" dirty="0"/>
              <a:t>月</a:t>
            </a:r>
            <a:r>
              <a:rPr lang="en-US" altLang="ja-JP" dirty="0"/>
              <a:t>4</a:t>
            </a:r>
            <a:r>
              <a:rPr lang="ja-JP" altLang="en-US" dirty="0" smtClean="0"/>
              <a:t>日　　　</a:t>
            </a:r>
            <a:r>
              <a:rPr lang="en-US" altLang="ja-JP" dirty="0" smtClean="0"/>
              <a:t>491</a:t>
            </a:r>
            <a:r>
              <a:rPr lang="ja-JP" altLang="en-US" dirty="0" smtClean="0"/>
              <a:t>箱</a:t>
            </a:r>
            <a:endParaRPr lang="ja-JP" altLang="en-US" dirty="0"/>
          </a:p>
          <a:p>
            <a:pPr marL="0" indent="0">
              <a:buNone/>
            </a:pPr>
            <a:r>
              <a:rPr lang="en-US" altLang="ja-JP" dirty="0" smtClean="0"/>
              <a:t>P0132</a:t>
            </a:r>
            <a:r>
              <a:rPr lang="ja-JP" altLang="en-US" dirty="0"/>
              <a:t>　</a:t>
            </a:r>
            <a:r>
              <a:rPr lang="en-US" altLang="ja-JP" dirty="0"/>
              <a:t>500</a:t>
            </a:r>
            <a:r>
              <a:rPr lang="ja-JP" altLang="en-US" dirty="0"/>
              <a:t>錠包装（</a:t>
            </a:r>
            <a:r>
              <a:rPr lang="en-US" altLang="ja-JP" dirty="0"/>
              <a:t>PTP</a:t>
            </a:r>
            <a:r>
              <a:rPr lang="ja-JP" altLang="en-US" dirty="0" smtClean="0"/>
              <a:t>）　</a:t>
            </a:r>
            <a:r>
              <a:rPr lang="en-US" altLang="ja-JP" dirty="0" smtClean="0"/>
              <a:t>2012</a:t>
            </a:r>
            <a:r>
              <a:rPr lang="ja-JP" altLang="en-US" dirty="0"/>
              <a:t>年</a:t>
            </a:r>
            <a:r>
              <a:rPr lang="en-US" altLang="ja-JP" dirty="0"/>
              <a:t>8</a:t>
            </a:r>
            <a:r>
              <a:rPr lang="ja-JP" altLang="en-US" dirty="0"/>
              <a:t>月</a:t>
            </a:r>
            <a:r>
              <a:rPr lang="en-US" altLang="ja-JP" dirty="0"/>
              <a:t>22</a:t>
            </a:r>
            <a:r>
              <a:rPr lang="ja-JP" altLang="en-US" dirty="0"/>
              <a:t>日～</a:t>
            </a:r>
            <a:r>
              <a:rPr lang="en-US" altLang="ja-JP" dirty="0"/>
              <a:t>2013</a:t>
            </a:r>
            <a:r>
              <a:rPr lang="ja-JP" altLang="en-US" dirty="0"/>
              <a:t>年</a:t>
            </a:r>
            <a:r>
              <a:rPr lang="en-US" altLang="ja-JP" dirty="0"/>
              <a:t>4</a:t>
            </a:r>
            <a:r>
              <a:rPr lang="ja-JP" altLang="en-US" dirty="0"/>
              <a:t>月</a:t>
            </a:r>
            <a:r>
              <a:rPr lang="en-US" altLang="ja-JP" dirty="0"/>
              <a:t>3</a:t>
            </a:r>
            <a:r>
              <a:rPr lang="ja-JP" altLang="en-US" dirty="0" smtClean="0"/>
              <a:t>日　　</a:t>
            </a:r>
            <a:r>
              <a:rPr lang="en-US" altLang="ja-JP" dirty="0" smtClean="0"/>
              <a:t>2,796</a:t>
            </a:r>
            <a:r>
              <a:rPr lang="ja-JP" altLang="en-US" dirty="0" smtClean="0"/>
              <a:t>箱</a:t>
            </a:r>
            <a:endParaRPr lang="ja-JP" altLang="en-US" dirty="0"/>
          </a:p>
          <a:p>
            <a:pPr marL="0" indent="0">
              <a:buNone/>
            </a:pPr>
            <a:r>
              <a:rPr lang="en-US" altLang="ja-JP" dirty="0" smtClean="0"/>
              <a:t>P0135</a:t>
            </a:r>
            <a:r>
              <a:rPr lang="ja-JP" altLang="en-US" dirty="0"/>
              <a:t>　</a:t>
            </a:r>
            <a:r>
              <a:rPr lang="en-US" altLang="ja-JP" dirty="0"/>
              <a:t>500</a:t>
            </a:r>
            <a:r>
              <a:rPr lang="ja-JP" altLang="en-US" dirty="0"/>
              <a:t>錠包装（</a:t>
            </a:r>
            <a:r>
              <a:rPr lang="en-US" altLang="ja-JP" dirty="0"/>
              <a:t>PTP</a:t>
            </a:r>
            <a:r>
              <a:rPr lang="ja-JP" altLang="en-US" dirty="0" smtClean="0"/>
              <a:t>）　</a:t>
            </a:r>
            <a:r>
              <a:rPr lang="en-US" altLang="ja-JP" dirty="0" smtClean="0"/>
              <a:t>2013</a:t>
            </a:r>
            <a:r>
              <a:rPr lang="ja-JP" altLang="en-US" dirty="0"/>
              <a:t>年</a:t>
            </a:r>
            <a:r>
              <a:rPr lang="en-US" altLang="ja-JP" dirty="0"/>
              <a:t>2</a:t>
            </a:r>
            <a:r>
              <a:rPr lang="ja-JP" altLang="en-US" dirty="0"/>
              <a:t>月</a:t>
            </a:r>
            <a:r>
              <a:rPr lang="en-US" altLang="ja-JP" dirty="0"/>
              <a:t>4</a:t>
            </a:r>
            <a:r>
              <a:rPr lang="ja-JP" altLang="en-US" dirty="0"/>
              <a:t>日～</a:t>
            </a:r>
            <a:r>
              <a:rPr lang="en-US" altLang="ja-JP" dirty="0"/>
              <a:t>2013</a:t>
            </a:r>
            <a:r>
              <a:rPr lang="ja-JP" altLang="en-US" dirty="0"/>
              <a:t>年</a:t>
            </a:r>
            <a:r>
              <a:rPr lang="en-US" altLang="ja-JP" dirty="0"/>
              <a:t>4</a:t>
            </a:r>
            <a:r>
              <a:rPr lang="ja-JP" altLang="en-US" dirty="0"/>
              <a:t>月</a:t>
            </a:r>
            <a:r>
              <a:rPr lang="en-US" altLang="ja-JP" dirty="0"/>
              <a:t>24</a:t>
            </a:r>
            <a:r>
              <a:rPr lang="ja-JP" altLang="en-US" dirty="0" smtClean="0"/>
              <a:t>日　　　</a:t>
            </a:r>
            <a:r>
              <a:rPr lang="en-US" altLang="ja-JP" dirty="0" smtClean="0"/>
              <a:t>591</a:t>
            </a:r>
            <a:r>
              <a:rPr lang="ja-JP" altLang="en-US" dirty="0" smtClean="0"/>
              <a:t>箱</a:t>
            </a:r>
            <a:endParaRPr lang="ja-JP" altLang="en-US" dirty="0"/>
          </a:p>
          <a:p>
            <a:pPr marL="0" indent="0">
              <a:buNone/>
            </a:pPr>
            <a:r>
              <a:rPr lang="en-US" altLang="ja-JP" dirty="0" smtClean="0"/>
              <a:t>P0136</a:t>
            </a:r>
            <a:r>
              <a:rPr lang="ja-JP" altLang="en-US" dirty="0"/>
              <a:t>　</a:t>
            </a:r>
            <a:r>
              <a:rPr lang="en-US" altLang="ja-JP" dirty="0"/>
              <a:t>500</a:t>
            </a:r>
            <a:r>
              <a:rPr lang="ja-JP" altLang="en-US" dirty="0"/>
              <a:t>錠包装（</a:t>
            </a:r>
            <a:r>
              <a:rPr lang="en-US" altLang="ja-JP" dirty="0"/>
              <a:t>PTP</a:t>
            </a:r>
            <a:r>
              <a:rPr lang="ja-JP" altLang="en-US" dirty="0" smtClean="0"/>
              <a:t>）　</a:t>
            </a:r>
            <a:r>
              <a:rPr lang="en-US" altLang="ja-JP" dirty="0" smtClean="0"/>
              <a:t>2013</a:t>
            </a:r>
            <a:r>
              <a:rPr lang="ja-JP" altLang="en-US" dirty="0"/>
              <a:t>年</a:t>
            </a:r>
            <a:r>
              <a:rPr lang="en-US" altLang="ja-JP" dirty="0"/>
              <a:t>4</a:t>
            </a:r>
            <a:r>
              <a:rPr lang="ja-JP" altLang="en-US" dirty="0"/>
              <a:t>月</a:t>
            </a:r>
            <a:r>
              <a:rPr lang="en-US" altLang="ja-JP" dirty="0"/>
              <a:t>1</a:t>
            </a:r>
            <a:r>
              <a:rPr lang="ja-JP" altLang="en-US" dirty="0"/>
              <a:t>日～</a:t>
            </a:r>
            <a:r>
              <a:rPr lang="en-US" altLang="ja-JP" dirty="0"/>
              <a:t>2013</a:t>
            </a:r>
            <a:r>
              <a:rPr lang="ja-JP" altLang="en-US" dirty="0"/>
              <a:t>年</a:t>
            </a:r>
            <a:r>
              <a:rPr lang="en-US" altLang="ja-JP" dirty="0"/>
              <a:t>5</a:t>
            </a:r>
            <a:r>
              <a:rPr lang="ja-JP" altLang="en-US" dirty="0"/>
              <a:t>月</a:t>
            </a:r>
            <a:r>
              <a:rPr lang="en-US" altLang="ja-JP" dirty="0"/>
              <a:t>15</a:t>
            </a:r>
            <a:r>
              <a:rPr lang="ja-JP" altLang="en-US" dirty="0" smtClean="0"/>
              <a:t>日　　　</a:t>
            </a:r>
            <a:r>
              <a:rPr lang="en-US" altLang="ja-JP" dirty="0" smtClean="0"/>
              <a:t>384</a:t>
            </a:r>
            <a:r>
              <a:rPr lang="ja-JP" altLang="en-US" dirty="0" smtClean="0"/>
              <a:t>箱</a:t>
            </a:r>
            <a:endParaRPr lang="en-US" altLang="ja-JP" dirty="0" smtClean="0"/>
          </a:p>
          <a:p>
            <a:pPr marL="0" indent="0">
              <a:buNone/>
            </a:pPr>
            <a:r>
              <a:rPr lang="en-US" altLang="ja-JP" dirty="0" smtClean="0"/>
              <a:t>P0137</a:t>
            </a:r>
            <a:r>
              <a:rPr lang="ja-JP" altLang="en-US" dirty="0"/>
              <a:t>　</a:t>
            </a:r>
            <a:r>
              <a:rPr lang="en-US" altLang="ja-JP" dirty="0"/>
              <a:t>500</a:t>
            </a:r>
            <a:r>
              <a:rPr lang="ja-JP" altLang="en-US" dirty="0"/>
              <a:t>錠包装（</a:t>
            </a:r>
            <a:r>
              <a:rPr lang="en-US" altLang="ja-JP" dirty="0"/>
              <a:t>PTP</a:t>
            </a:r>
            <a:r>
              <a:rPr lang="ja-JP" altLang="en-US" dirty="0" smtClean="0"/>
              <a:t>）　</a:t>
            </a:r>
            <a:r>
              <a:rPr lang="en-US" altLang="ja-JP" dirty="0" smtClean="0"/>
              <a:t>2013</a:t>
            </a:r>
            <a:r>
              <a:rPr lang="ja-JP" altLang="en-US" dirty="0"/>
              <a:t>年</a:t>
            </a:r>
            <a:r>
              <a:rPr lang="en-US" altLang="ja-JP" dirty="0"/>
              <a:t>4</a:t>
            </a:r>
            <a:r>
              <a:rPr lang="ja-JP" altLang="en-US" dirty="0"/>
              <a:t>月</a:t>
            </a:r>
            <a:r>
              <a:rPr lang="en-US" altLang="ja-JP" dirty="0"/>
              <a:t>24</a:t>
            </a:r>
            <a:r>
              <a:rPr lang="ja-JP" altLang="en-US" dirty="0"/>
              <a:t>日～</a:t>
            </a:r>
            <a:r>
              <a:rPr lang="en-US" altLang="ja-JP" dirty="0"/>
              <a:t>2013</a:t>
            </a:r>
            <a:r>
              <a:rPr lang="ja-JP" altLang="en-US" dirty="0"/>
              <a:t>年</a:t>
            </a:r>
            <a:r>
              <a:rPr lang="en-US" altLang="ja-JP" dirty="0"/>
              <a:t>6</a:t>
            </a:r>
            <a:r>
              <a:rPr lang="ja-JP" altLang="en-US" dirty="0"/>
              <a:t>月</a:t>
            </a:r>
            <a:r>
              <a:rPr lang="en-US" altLang="ja-JP" dirty="0"/>
              <a:t>18</a:t>
            </a:r>
            <a:r>
              <a:rPr lang="ja-JP" altLang="en-US" dirty="0" smtClean="0"/>
              <a:t>日　　</a:t>
            </a:r>
            <a:r>
              <a:rPr lang="en-US" altLang="ja-JP" dirty="0" smtClean="0"/>
              <a:t>592</a:t>
            </a:r>
            <a:r>
              <a:rPr lang="ja-JP" altLang="en-US" dirty="0" smtClean="0"/>
              <a:t>箱</a:t>
            </a:r>
            <a:endParaRPr lang="ja-JP" altLang="en-US" dirty="0"/>
          </a:p>
          <a:p>
            <a:pPr marL="0" indent="0">
              <a:buNone/>
            </a:pPr>
            <a:r>
              <a:rPr lang="en-US" altLang="ja-JP" dirty="0" smtClean="0"/>
              <a:t>P0139</a:t>
            </a:r>
            <a:r>
              <a:rPr lang="ja-JP" altLang="en-US" dirty="0"/>
              <a:t>　</a:t>
            </a:r>
            <a:r>
              <a:rPr lang="en-US" altLang="ja-JP" dirty="0"/>
              <a:t>500</a:t>
            </a:r>
            <a:r>
              <a:rPr lang="ja-JP" altLang="en-US" dirty="0"/>
              <a:t>錠包装（</a:t>
            </a:r>
            <a:r>
              <a:rPr lang="en-US" altLang="ja-JP" dirty="0"/>
              <a:t>PTP</a:t>
            </a:r>
            <a:r>
              <a:rPr lang="ja-JP" altLang="en-US" dirty="0" smtClean="0"/>
              <a:t>）　</a:t>
            </a:r>
            <a:r>
              <a:rPr lang="en-US" altLang="ja-JP" dirty="0" smtClean="0"/>
              <a:t>2013</a:t>
            </a:r>
            <a:r>
              <a:rPr lang="ja-JP" altLang="en-US" dirty="0"/>
              <a:t>年</a:t>
            </a:r>
            <a:r>
              <a:rPr lang="en-US" altLang="ja-JP" dirty="0"/>
              <a:t>6</a:t>
            </a:r>
            <a:r>
              <a:rPr lang="ja-JP" altLang="en-US" dirty="0"/>
              <a:t>月</a:t>
            </a:r>
            <a:r>
              <a:rPr lang="en-US" altLang="ja-JP" dirty="0"/>
              <a:t>4</a:t>
            </a:r>
            <a:r>
              <a:rPr lang="ja-JP" altLang="en-US" dirty="0"/>
              <a:t>日～</a:t>
            </a:r>
            <a:r>
              <a:rPr lang="en-US" altLang="ja-JP" dirty="0"/>
              <a:t>2013</a:t>
            </a:r>
            <a:r>
              <a:rPr lang="ja-JP" altLang="en-US" dirty="0"/>
              <a:t>年</a:t>
            </a:r>
            <a:r>
              <a:rPr lang="en-US" altLang="ja-JP" dirty="0"/>
              <a:t>10</a:t>
            </a:r>
            <a:r>
              <a:rPr lang="ja-JP" altLang="en-US" dirty="0"/>
              <a:t>月</a:t>
            </a:r>
            <a:r>
              <a:rPr lang="en-US" altLang="ja-JP" dirty="0"/>
              <a:t>8</a:t>
            </a:r>
            <a:r>
              <a:rPr lang="ja-JP" altLang="en-US" dirty="0" smtClean="0"/>
              <a:t>日　　</a:t>
            </a:r>
            <a:r>
              <a:rPr lang="en-US" altLang="ja-JP" dirty="0" smtClean="0"/>
              <a:t>1,382</a:t>
            </a:r>
            <a:r>
              <a:rPr lang="ja-JP" altLang="en-US" dirty="0"/>
              <a:t>箱</a:t>
            </a:r>
          </a:p>
          <a:p>
            <a:pPr marL="0" indent="0">
              <a:buNone/>
            </a:pPr>
            <a:endParaRPr lang="en-US" altLang="ja-JP"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803600"/>
          </a:xfrm>
        </p:spPr>
        <p:txBody>
          <a:bodyPr>
            <a:normAutofit/>
          </a:bodyPr>
          <a:lstStyle/>
          <a:p>
            <a:r>
              <a:rPr lang="ja-JP" altLang="en-US" sz="3600" dirty="0"/>
              <a:t>販売名：パーロデル錠</a:t>
            </a:r>
            <a:r>
              <a:rPr lang="en-US" altLang="ja-JP" sz="3600" dirty="0"/>
              <a:t>2.5mg</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309816"/>
            <a:ext cx="12192000" cy="5548184"/>
          </a:xfrm>
        </p:spPr>
        <p:txBody>
          <a:bodyPr>
            <a:normAutofit lnSpcReduction="10000"/>
          </a:bodyPr>
          <a:lstStyle/>
          <a:p>
            <a:pPr marL="0" indent="0">
              <a:buNone/>
            </a:pPr>
            <a:r>
              <a:rPr lang="ja-JP" altLang="en-US" sz="3200" b="1" dirty="0" smtClean="0">
                <a:solidFill>
                  <a:srgbClr val="002060"/>
                </a:solidFill>
              </a:rPr>
              <a:t>回収理由　</a:t>
            </a:r>
            <a:r>
              <a:rPr lang="en-US" altLang="ja-JP" sz="3200" dirty="0" smtClean="0">
                <a:solidFill>
                  <a:srgbClr val="002060"/>
                </a:solidFill>
              </a:rPr>
              <a:t>2015</a:t>
            </a:r>
            <a:r>
              <a:rPr lang="ja-JP" altLang="en-US" sz="3200" dirty="0" smtClean="0">
                <a:solidFill>
                  <a:srgbClr val="002060"/>
                </a:solidFill>
              </a:rPr>
              <a:t>年</a:t>
            </a:r>
            <a:r>
              <a:rPr lang="ja-JP" altLang="en-US" sz="3200" dirty="0" smtClean="0">
                <a:solidFill>
                  <a:srgbClr val="002060"/>
                </a:solidFill>
              </a:rPr>
              <a:t>４</a:t>
            </a:r>
            <a:r>
              <a:rPr lang="ja-JP" altLang="en-US" sz="3200" dirty="0" smtClean="0">
                <a:solidFill>
                  <a:srgbClr val="002060"/>
                </a:solidFill>
              </a:rPr>
              <a:t>月６日</a:t>
            </a:r>
            <a:endParaRPr lang="ja-JP" altLang="en-US" sz="3200" dirty="0" smtClean="0">
              <a:solidFill>
                <a:srgbClr val="002060"/>
              </a:solidFill>
            </a:endParaRPr>
          </a:p>
          <a:p>
            <a:pPr marL="0" indent="0">
              <a:buNone/>
            </a:pPr>
            <a:r>
              <a:rPr lang="ja-JP" altLang="en-US" dirty="0">
                <a:solidFill>
                  <a:srgbClr val="002060"/>
                </a:solidFill>
              </a:rPr>
              <a:t>本剤　</a:t>
            </a:r>
            <a:r>
              <a:rPr lang="en-US" altLang="ja-JP" dirty="0">
                <a:solidFill>
                  <a:srgbClr val="002060"/>
                </a:solidFill>
              </a:rPr>
              <a:t>500</a:t>
            </a:r>
            <a:r>
              <a:rPr lang="ja-JP" altLang="en-US" dirty="0">
                <a:solidFill>
                  <a:srgbClr val="002060"/>
                </a:solidFill>
              </a:rPr>
              <a:t>錠包装（</a:t>
            </a:r>
            <a:r>
              <a:rPr lang="en-US" altLang="ja-JP" dirty="0">
                <a:solidFill>
                  <a:srgbClr val="002060"/>
                </a:solidFill>
              </a:rPr>
              <a:t>PTP</a:t>
            </a:r>
            <a:r>
              <a:rPr lang="ja-JP" altLang="en-US" dirty="0">
                <a:solidFill>
                  <a:srgbClr val="002060"/>
                </a:solidFill>
              </a:rPr>
              <a:t>）の長期安定性試験</a:t>
            </a:r>
            <a:r>
              <a:rPr lang="en-US" altLang="ja-JP" dirty="0">
                <a:solidFill>
                  <a:srgbClr val="002060"/>
                </a:solidFill>
              </a:rPr>
              <a:t>2</a:t>
            </a:r>
            <a:r>
              <a:rPr lang="ja-JP" altLang="en-US" dirty="0">
                <a:solidFill>
                  <a:srgbClr val="002060"/>
                </a:solidFill>
              </a:rPr>
              <a:t>年目時点での溶出試験を実施したところ製造番号</a:t>
            </a:r>
            <a:r>
              <a:rPr lang="en-US" altLang="ja-JP" dirty="0">
                <a:solidFill>
                  <a:srgbClr val="002060"/>
                </a:solidFill>
              </a:rPr>
              <a:t>P0136</a:t>
            </a:r>
            <a:r>
              <a:rPr lang="ja-JP" altLang="en-US" dirty="0">
                <a:solidFill>
                  <a:srgbClr val="002060"/>
                </a:solidFill>
              </a:rPr>
              <a:t>において</a:t>
            </a:r>
            <a:r>
              <a:rPr lang="ja-JP" altLang="en-US" dirty="0" smtClean="0">
                <a:solidFill>
                  <a:srgbClr val="002060"/>
                </a:solidFill>
              </a:rPr>
              <a:t>承認規格</a:t>
            </a:r>
            <a:r>
              <a:rPr lang="ja-JP" altLang="en-US" dirty="0">
                <a:solidFill>
                  <a:srgbClr val="002060"/>
                </a:solidFill>
              </a:rPr>
              <a:t>（</a:t>
            </a:r>
            <a:r>
              <a:rPr lang="en-US" altLang="ja-JP" dirty="0">
                <a:solidFill>
                  <a:srgbClr val="002060"/>
                </a:solidFill>
              </a:rPr>
              <a:t>15</a:t>
            </a:r>
            <a:r>
              <a:rPr lang="ja-JP" altLang="en-US" dirty="0">
                <a:solidFill>
                  <a:srgbClr val="002060"/>
                </a:solidFill>
              </a:rPr>
              <a:t>分後、溶出率</a:t>
            </a:r>
            <a:r>
              <a:rPr lang="en-US" altLang="ja-JP" dirty="0">
                <a:solidFill>
                  <a:srgbClr val="002060"/>
                </a:solidFill>
              </a:rPr>
              <a:t>85</a:t>
            </a:r>
            <a:r>
              <a:rPr lang="ja-JP" altLang="en-US" dirty="0">
                <a:solidFill>
                  <a:srgbClr val="002060"/>
                </a:solidFill>
              </a:rPr>
              <a:t>％以上）に適合しない結果が得られました。</a:t>
            </a:r>
          </a:p>
          <a:p>
            <a:pPr marL="0" indent="0">
              <a:buNone/>
            </a:pPr>
            <a:r>
              <a:rPr lang="ja-JP" altLang="en-US" dirty="0">
                <a:solidFill>
                  <a:srgbClr val="002060"/>
                </a:solidFill>
              </a:rPr>
              <a:t>溶出試験に使用した製品の外観を確認したところ、アルミピロー包装のセンターシール部分のアルミ箔に亀裂</a:t>
            </a:r>
            <a:r>
              <a:rPr lang="ja-JP" altLang="en-US" dirty="0" smtClean="0">
                <a:solidFill>
                  <a:srgbClr val="002060"/>
                </a:solidFill>
              </a:rPr>
              <a:t>が認められた</a:t>
            </a:r>
            <a:r>
              <a:rPr lang="ja-JP" altLang="en-US" dirty="0">
                <a:solidFill>
                  <a:srgbClr val="002060"/>
                </a:solidFill>
              </a:rPr>
              <a:t>ことから、錠剤が吸湿し、崩壊し難くなったことを原因として溶出が遅延したと推察しております。</a:t>
            </a:r>
          </a:p>
          <a:p>
            <a:pPr marL="0" indent="0">
              <a:buNone/>
            </a:pPr>
            <a:r>
              <a:rPr lang="ja-JP" altLang="en-US" dirty="0">
                <a:solidFill>
                  <a:srgbClr val="002060"/>
                </a:solidFill>
              </a:rPr>
              <a:t>当該製造番号品と同一包装資材で包装された</a:t>
            </a:r>
            <a:r>
              <a:rPr lang="en-US" altLang="ja-JP" dirty="0">
                <a:solidFill>
                  <a:srgbClr val="002060"/>
                </a:solidFill>
              </a:rPr>
              <a:t>500</a:t>
            </a:r>
            <a:r>
              <a:rPr lang="ja-JP" altLang="en-US" dirty="0">
                <a:solidFill>
                  <a:srgbClr val="002060"/>
                </a:solidFill>
              </a:rPr>
              <a:t>錠包装（</a:t>
            </a:r>
            <a:r>
              <a:rPr lang="en-US" altLang="ja-JP" dirty="0">
                <a:solidFill>
                  <a:srgbClr val="002060"/>
                </a:solidFill>
              </a:rPr>
              <a:t>PTP</a:t>
            </a:r>
            <a:r>
              <a:rPr lang="ja-JP" altLang="en-US" dirty="0">
                <a:solidFill>
                  <a:srgbClr val="002060"/>
                </a:solidFill>
              </a:rPr>
              <a:t>）については、同様の事象が発生しているリスク</a:t>
            </a:r>
            <a:r>
              <a:rPr lang="ja-JP" altLang="en-US" dirty="0" smtClean="0">
                <a:solidFill>
                  <a:srgbClr val="002060"/>
                </a:solidFill>
              </a:rPr>
              <a:t>を完全</a:t>
            </a:r>
            <a:r>
              <a:rPr lang="ja-JP" altLang="en-US" dirty="0">
                <a:solidFill>
                  <a:srgbClr val="002060"/>
                </a:solidFill>
              </a:rPr>
              <a:t>には否定できないことから、同一包装資材で包装された</a:t>
            </a:r>
            <a:r>
              <a:rPr lang="en-US" altLang="ja-JP" dirty="0">
                <a:solidFill>
                  <a:srgbClr val="002060"/>
                </a:solidFill>
              </a:rPr>
              <a:t>500</a:t>
            </a:r>
            <a:r>
              <a:rPr lang="ja-JP" altLang="en-US" dirty="0">
                <a:solidFill>
                  <a:srgbClr val="002060"/>
                </a:solidFill>
              </a:rPr>
              <a:t>錠包装（</a:t>
            </a:r>
            <a:r>
              <a:rPr lang="en-US" altLang="ja-JP" dirty="0">
                <a:solidFill>
                  <a:srgbClr val="002060"/>
                </a:solidFill>
              </a:rPr>
              <a:t>PTP</a:t>
            </a:r>
            <a:r>
              <a:rPr lang="ja-JP" altLang="en-US" dirty="0">
                <a:solidFill>
                  <a:srgbClr val="002060"/>
                </a:solidFill>
              </a:rPr>
              <a:t>）の製品を自主回収させて頂く</a:t>
            </a:r>
            <a:r>
              <a:rPr lang="ja-JP" altLang="en-US" dirty="0" smtClean="0">
                <a:solidFill>
                  <a:srgbClr val="002060"/>
                </a:solidFill>
              </a:rPr>
              <a:t>ことに</a:t>
            </a:r>
            <a:r>
              <a:rPr lang="ja-JP" altLang="en-US" dirty="0">
                <a:solidFill>
                  <a:srgbClr val="002060"/>
                </a:solidFill>
              </a:rPr>
              <a:t>いたしました</a:t>
            </a:r>
            <a:r>
              <a:rPr lang="ja-JP" altLang="en-US" dirty="0" smtClean="0">
                <a:solidFill>
                  <a:srgbClr val="002060"/>
                </a:solidFill>
              </a:rPr>
              <a:t>。</a:t>
            </a:r>
            <a:endParaRPr lang="en-US" altLang="ja-JP" dirty="0" smtClean="0">
              <a:solidFill>
                <a:srgbClr val="002060"/>
              </a:solidFill>
            </a:endParaRPr>
          </a:p>
          <a:p>
            <a:pPr marL="0" indent="0">
              <a:buNone/>
            </a:pPr>
            <a:r>
              <a:rPr lang="ja-JP" altLang="en-US" dirty="0" smtClean="0">
                <a:solidFill>
                  <a:srgbClr val="C00000"/>
                </a:solidFill>
              </a:rPr>
              <a:t>⇒</a:t>
            </a:r>
            <a:endParaRPr lang="en-US" altLang="ja-JP" dirty="0" smtClean="0">
              <a:solidFill>
                <a:srgbClr val="C00000"/>
              </a:solidFill>
            </a:endParaRPr>
          </a:p>
          <a:p>
            <a:pPr marL="0" indent="0">
              <a:buNone/>
            </a:pPr>
            <a:r>
              <a:rPr lang="ja-JP" altLang="en-US" dirty="0" smtClean="0">
                <a:solidFill>
                  <a:srgbClr val="C00000"/>
                </a:solidFill>
              </a:rPr>
              <a:t>１</a:t>
            </a:r>
            <a:r>
              <a:rPr lang="ja-JP" altLang="en-US" dirty="0" smtClean="0">
                <a:solidFill>
                  <a:srgbClr val="C00000"/>
                </a:solidFill>
              </a:rPr>
              <a:t>）包装のバリデーションは適切か</a:t>
            </a:r>
            <a:endParaRPr lang="en-US" altLang="ja-JP" dirty="0" smtClean="0">
              <a:solidFill>
                <a:srgbClr val="C00000"/>
              </a:solidFill>
            </a:endParaRPr>
          </a:p>
          <a:p>
            <a:pPr marL="0" indent="0">
              <a:buNone/>
            </a:pPr>
            <a:r>
              <a:rPr lang="ja-JP" altLang="en-US" dirty="0" smtClean="0">
                <a:solidFill>
                  <a:srgbClr val="C00000"/>
                </a:solidFill>
              </a:rPr>
              <a:t>２</a:t>
            </a:r>
            <a:r>
              <a:rPr lang="ja-JP" altLang="en-US" dirty="0" smtClean="0">
                <a:solidFill>
                  <a:srgbClr val="C00000"/>
                </a:solidFill>
              </a:rPr>
              <a:t>）インプロ＆</a:t>
            </a:r>
            <a:r>
              <a:rPr lang="en-US" altLang="ja-JP" dirty="0" smtClean="0">
                <a:solidFill>
                  <a:srgbClr val="C00000"/>
                </a:solidFill>
              </a:rPr>
              <a:t>QC</a:t>
            </a:r>
            <a:r>
              <a:rPr lang="ja-JP" altLang="en-US" smtClean="0">
                <a:solidFill>
                  <a:srgbClr val="C00000"/>
                </a:solidFill>
              </a:rPr>
              <a:t>のチェックは適切か</a:t>
            </a:r>
            <a:endParaRPr lang="ja-JP" altLang="en-US" dirty="0">
              <a:solidFill>
                <a:srgbClr val="C00000"/>
              </a:solidFill>
            </a:endParaRPr>
          </a:p>
        </p:txBody>
      </p:sp>
    </p:spTree>
    <p:extLst>
      <p:ext uri="{BB962C8B-B14F-4D97-AF65-F5344CB8AC3E}">
        <p14:creationId xmlns:p14="http://schemas.microsoft.com/office/powerpoint/2010/main" val="41084641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19</Words>
  <Application>Microsoft Office PowerPoint</Application>
  <PresentationFormat>ワイド画面</PresentationFormat>
  <Paragraphs>17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販売名：パーロデル錠2.5mg　     製品回収</vt:lpstr>
      <vt:lpstr>販売名：パーロデル錠2.5mg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7</cp:revision>
  <dcterms:created xsi:type="dcterms:W3CDTF">2015-03-05T03:29:01Z</dcterms:created>
  <dcterms:modified xsi:type="dcterms:W3CDTF">2015-04-07T02:22:01Z</dcterms:modified>
</cp:coreProperties>
</file>