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p:scale>
          <a:sx n="33" d="100"/>
          <a:sy n="33" d="100"/>
        </p:scale>
        <p:origin x="54" y="8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2016/8/24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2016/8/24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2016/8/24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2016/8/24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2016/8/24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2016/8/24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2016/8/24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2"/>
            <a:ext cx="12192000" cy="807718"/>
          </a:xfrm>
        </p:spPr>
        <p:txBody>
          <a:bodyPr>
            <a:normAutofit fontScale="90000"/>
          </a:bodyPr>
          <a:lstStyle/>
          <a:p>
            <a:r>
              <a:rPr lang="ja-JP" altLang="en-US" sz="3200" dirty="0" smtClean="0"/>
              <a:t>販売名</a:t>
            </a:r>
            <a:r>
              <a:rPr lang="en-US" altLang="ja-JP" sz="3200" dirty="0">
                <a:sym typeface="Wingdings" panose="05000000000000000000" pitchFamily="2" charset="2"/>
              </a:rPr>
              <a:t/>
            </a:r>
            <a:br>
              <a:rPr lang="en-US" altLang="ja-JP" sz="3200" dirty="0">
                <a:sym typeface="Wingdings" panose="05000000000000000000" pitchFamily="2" charset="2"/>
              </a:rPr>
            </a:br>
            <a:r>
              <a:rPr lang="ja-JP" altLang="en-US" sz="3200" dirty="0">
                <a:sym typeface="Wingdings" panose="05000000000000000000" pitchFamily="2" charset="2"/>
              </a:rPr>
              <a:t>　</a:t>
            </a:r>
            <a:r>
              <a:rPr lang="ja-JP" altLang="en-US" sz="3200" dirty="0">
                <a:sym typeface="Wingdings" panose="05000000000000000000" pitchFamily="2" charset="2"/>
              </a:rPr>
              <a:t>販売名： トクレススパンスールカプセル</a:t>
            </a:r>
            <a:r>
              <a:rPr lang="ja-JP" altLang="en-US" sz="3200" dirty="0" smtClean="0">
                <a:sym typeface="Wingdings" panose="05000000000000000000" pitchFamily="2" charset="2"/>
              </a:rPr>
              <a:t>３０ｍｇ　　　　　</a:t>
            </a:r>
            <a:r>
              <a:rPr lang="ja-JP" altLang="en-US" sz="3200" dirty="0" smtClean="0">
                <a:sym typeface="Wingdings" panose="05000000000000000000" pitchFamily="2" charset="2"/>
              </a:rPr>
              <a:t>   </a:t>
            </a:r>
            <a:r>
              <a:rPr lang="ja-JP" altLang="en-US" sz="3200" dirty="0" smtClean="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371600"/>
            <a:ext cx="12191999" cy="5486401"/>
          </a:xfrm>
        </p:spPr>
        <p:txBody>
          <a:bodyPr>
            <a:normAutofit/>
          </a:bodyPr>
          <a:lstStyle/>
          <a:p>
            <a:pPr marL="0" indent="0">
              <a:buNone/>
            </a:pPr>
            <a:r>
              <a:rPr lang="ja-JP" altLang="en-US" sz="3000" b="1" dirty="0" smtClean="0">
                <a:solidFill>
                  <a:schemeClr val="tx2">
                    <a:lumMod val="50000"/>
                  </a:schemeClr>
                </a:solidFill>
              </a:rPr>
              <a:t>対象</a:t>
            </a:r>
            <a:r>
              <a:rPr lang="ja-JP" altLang="en-US" sz="3000" b="1" dirty="0">
                <a:solidFill>
                  <a:schemeClr val="tx2">
                    <a:lumMod val="50000"/>
                  </a:schemeClr>
                </a:solidFill>
              </a:rPr>
              <a:t>ロット　包装形態　　　　　　　出荷数量（箱）　出荷判定日</a:t>
            </a:r>
          </a:p>
          <a:p>
            <a:pPr marL="0" indent="0">
              <a:buNone/>
            </a:pPr>
            <a:r>
              <a:rPr lang="en-US" altLang="ja-JP" dirty="0" smtClean="0"/>
              <a:t>17</a:t>
            </a:r>
            <a:r>
              <a:rPr lang="ja-JP" altLang="en-US" dirty="0" smtClean="0"/>
              <a:t>ロット</a:t>
            </a:r>
            <a:r>
              <a:rPr lang="ja-JP" altLang="en-US" dirty="0"/>
              <a:t>　　　</a:t>
            </a:r>
            <a:r>
              <a:rPr lang="ja-JP" altLang="en-US" dirty="0" smtClean="0"/>
              <a:t>約</a:t>
            </a:r>
            <a:r>
              <a:rPr lang="en-US" altLang="ja-JP" dirty="0" smtClean="0"/>
              <a:t>73,000</a:t>
            </a:r>
            <a:r>
              <a:rPr lang="ja-JP" altLang="en-US" dirty="0" smtClean="0"/>
              <a:t>箱</a:t>
            </a:r>
            <a:r>
              <a:rPr lang="ja-JP" altLang="en-US" dirty="0"/>
              <a:t>　　 </a:t>
            </a:r>
            <a:r>
              <a:rPr lang="en-US" altLang="ja-JP" dirty="0" smtClean="0"/>
              <a:t>2015</a:t>
            </a:r>
            <a:r>
              <a:rPr lang="ja-JP" altLang="en-US" dirty="0" smtClean="0"/>
              <a:t>年</a:t>
            </a:r>
            <a:r>
              <a:rPr lang="en-US" altLang="ja-JP" dirty="0" smtClean="0"/>
              <a:t>4</a:t>
            </a:r>
            <a:r>
              <a:rPr lang="ja-JP" altLang="en-US" dirty="0" smtClean="0"/>
              <a:t>月</a:t>
            </a:r>
            <a:r>
              <a:rPr lang="en-US" altLang="ja-JP" dirty="0" smtClean="0"/>
              <a:t>20</a:t>
            </a:r>
            <a:r>
              <a:rPr lang="ja-JP" altLang="en-US" dirty="0" smtClean="0"/>
              <a:t>日～</a:t>
            </a:r>
            <a:r>
              <a:rPr lang="en-US" altLang="ja-JP" dirty="0" smtClean="0"/>
              <a:t>2016</a:t>
            </a:r>
            <a:r>
              <a:rPr lang="ja-JP" altLang="en-US" dirty="0" smtClean="0"/>
              <a:t>年</a:t>
            </a:r>
            <a:r>
              <a:rPr lang="en-US" altLang="ja-JP" dirty="0" smtClean="0"/>
              <a:t>1</a:t>
            </a:r>
            <a:r>
              <a:rPr lang="ja-JP" altLang="en-US" dirty="0" smtClean="0"/>
              <a:t>月</a:t>
            </a:r>
            <a:r>
              <a:rPr lang="en-US" altLang="ja-JP" dirty="0" smtClean="0"/>
              <a:t>15</a:t>
            </a:r>
            <a:r>
              <a:rPr lang="ja-JP" altLang="en-US" dirty="0" smtClean="0"/>
              <a:t>日</a:t>
            </a:r>
            <a:endParaRPr lang="ja-JP" altLang="en-US" dirty="0"/>
          </a:p>
          <a:p>
            <a:pPr marL="0" indent="0">
              <a:buNone/>
            </a:pPr>
            <a:r>
              <a:rPr lang="ja-JP" altLang="en-US" sz="3000" b="1" dirty="0" smtClean="0">
                <a:solidFill>
                  <a:schemeClr val="tx2">
                    <a:lumMod val="50000"/>
                  </a:schemeClr>
                </a:solidFill>
              </a:rPr>
              <a:t>回収</a:t>
            </a:r>
            <a:r>
              <a:rPr lang="ja-JP" altLang="en-US" sz="3000" b="1" dirty="0">
                <a:solidFill>
                  <a:schemeClr val="tx2">
                    <a:lumMod val="50000"/>
                  </a:schemeClr>
                </a:solidFill>
              </a:rPr>
              <a:t>理由</a:t>
            </a:r>
          </a:p>
          <a:p>
            <a:pPr marL="0" indent="0">
              <a:buNone/>
            </a:pPr>
            <a:r>
              <a:rPr lang="ja-JP" altLang="en-US" dirty="0"/>
              <a:t>本製品（製造番号</a:t>
            </a:r>
            <a:r>
              <a:rPr lang="en-US" altLang="ja-JP" dirty="0"/>
              <a:t>2074C</a:t>
            </a:r>
            <a:r>
              <a:rPr lang="ja-JP" altLang="en-US" dirty="0"/>
              <a:t>）の定期安定性試験１年目において溶出試験を実施しましたところ、溶出率が承認</a:t>
            </a:r>
            <a:r>
              <a:rPr lang="ja-JP" altLang="en-US" dirty="0" smtClean="0"/>
              <a:t>規格（</a:t>
            </a:r>
            <a:r>
              <a:rPr lang="ja-JP" altLang="en-US" dirty="0"/>
              <a:t>４時間値；最大６５％以下）の上限を外れた結果が得られました。また、同時期に製造された製造番号</a:t>
            </a:r>
            <a:r>
              <a:rPr lang="en-US" altLang="ja-JP" dirty="0" smtClean="0"/>
              <a:t>2073C</a:t>
            </a:r>
            <a:r>
              <a:rPr lang="ja-JP" altLang="en-US" dirty="0" smtClean="0"/>
              <a:t>の</a:t>
            </a:r>
            <a:r>
              <a:rPr lang="ja-JP" altLang="en-US" dirty="0"/>
              <a:t>参考品でも溶出率（４時間値）が承認規格の上限を外れました。</a:t>
            </a:r>
          </a:p>
          <a:p>
            <a:pPr marL="0" indent="0">
              <a:buNone/>
            </a:pPr>
            <a:r>
              <a:rPr lang="ja-JP" altLang="en-US" dirty="0"/>
              <a:t>原因として、当該２ロットに使用した徐放性顆粒の被膜状態が経時的に変化した可能性が考えられたため、</a:t>
            </a:r>
            <a:r>
              <a:rPr lang="ja-JP" altLang="en-US" dirty="0" smtClean="0"/>
              <a:t>当該２</a:t>
            </a:r>
            <a:r>
              <a:rPr lang="ja-JP" altLang="en-US" dirty="0"/>
              <a:t>ロットを含め、同じ徐放性顆粒を使用した一連の製品ロットを自主的に回収することと致しました</a:t>
            </a:r>
            <a:r>
              <a:rPr lang="ja-JP" altLang="en-US" dirty="0" smtClean="0"/>
              <a:t>。</a:t>
            </a:r>
            <a:endParaRPr lang="ja-JP" altLang="en-US" dirty="0"/>
          </a:p>
          <a:p>
            <a:pPr marL="0" indent="0">
              <a:buNone/>
            </a:pPr>
            <a:r>
              <a:rPr lang="ja-JP" altLang="en-US" smtClean="0"/>
              <a:t>⇒問題のある徐放性顆粒を多くのロットに使用している。</a:t>
            </a:r>
            <a:endParaRPr lang="ja-JP" altLang="en-US" dirty="0"/>
          </a:p>
          <a:p>
            <a:pPr marL="0" indent="0">
              <a:buNone/>
            </a:pPr>
            <a:endParaRPr lang="ja-JP" altLang="en-US"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921</TotalTime>
  <Words>3</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 　販売名： トクレススパンスールカプセル３０ｍｇ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71</cp:revision>
  <dcterms:created xsi:type="dcterms:W3CDTF">2015-03-05T03:29:01Z</dcterms:created>
  <dcterms:modified xsi:type="dcterms:W3CDTF">2016-08-24T11:20:10Z</dcterms:modified>
</cp:coreProperties>
</file>