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>
        <p:scale>
          <a:sx n="33" d="100"/>
          <a:sy n="33" d="100"/>
        </p:scale>
        <p:origin x="54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2016/8/24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59082"/>
            <a:ext cx="12192000" cy="807718"/>
          </a:xfrm>
        </p:spPr>
        <p:txBody>
          <a:bodyPr>
            <a:normAutofit fontScale="90000"/>
          </a:bodyPr>
          <a:lstStyle/>
          <a:p>
            <a:r>
              <a:rPr lang="ja-JP" altLang="en-US" sz="3200" dirty="0" smtClean="0"/>
              <a:t>販売名</a:t>
            </a:r>
            <a:r>
              <a:rPr lang="en-US" altLang="ja-JP" sz="3200" dirty="0">
                <a:sym typeface="Wingdings" panose="05000000000000000000" pitchFamily="2" charset="2"/>
              </a:rPr>
              <a:t/>
            </a:r>
            <a:br>
              <a:rPr lang="en-US" altLang="ja-JP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r>
              <a:rPr lang="ja-JP" altLang="en-US" sz="3200" dirty="0">
                <a:sym typeface="Wingdings" panose="05000000000000000000" pitchFamily="2" charset="2"/>
              </a:rPr>
              <a:t>マイトマイシン注用</a:t>
            </a:r>
            <a:r>
              <a:rPr lang="en-US" altLang="ja-JP" sz="3200" dirty="0" smtClean="0">
                <a:sym typeface="Wingdings" panose="05000000000000000000" pitchFamily="2" charset="2"/>
              </a:rPr>
              <a:t>10mg</a:t>
            </a:r>
            <a:r>
              <a:rPr lang="ja-JP" altLang="en-US" sz="3200" dirty="0" smtClean="0">
                <a:sym typeface="Wingdings" panose="05000000000000000000" pitchFamily="2" charset="2"/>
              </a:rPr>
              <a:t>　　　　　</a:t>
            </a:r>
            <a:r>
              <a:rPr lang="ja-JP" altLang="en-US" sz="3200" dirty="0" smtClean="0">
                <a:sym typeface="Wingdings" panose="05000000000000000000" pitchFamily="2" charset="2"/>
              </a:rPr>
              <a:t>   </a:t>
            </a:r>
            <a:r>
              <a:rPr lang="ja-JP" altLang="en-US" sz="3200" dirty="0" smtClean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371600"/>
            <a:ext cx="12191999" cy="5486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000" b="1" dirty="0" smtClean="0">
                <a:solidFill>
                  <a:schemeClr val="tx2">
                    <a:lumMod val="50000"/>
                  </a:schemeClr>
                </a:solidFill>
              </a:rPr>
              <a:t>対象</a:t>
            </a:r>
            <a:r>
              <a:rPr lang="ja-JP" altLang="en-US" sz="3000" b="1" dirty="0">
                <a:solidFill>
                  <a:schemeClr val="tx2">
                    <a:lumMod val="50000"/>
                  </a:schemeClr>
                </a:solidFill>
              </a:rPr>
              <a:t>ロット　包装形態　　　　　　　出荷数量（箱）　出荷判定日</a:t>
            </a:r>
          </a:p>
          <a:p>
            <a:pPr marL="0" indent="0">
              <a:buNone/>
            </a:pPr>
            <a:r>
              <a:rPr lang="en-US" altLang="ja-JP" dirty="0"/>
              <a:t>107ADI</a:t>
            </a:r>
            <a:r>
              <a:rPr lang="ja-JP" altLang="en-US" dirty="0"/>
              <a:t>　　　</a:t>
            </a:r>
            <a:r>
              <a:rPr lang="en-US" altLang="ja-JP" dirty="0"/>
              <a:t>9,920</a:t>
            </a:r>
            <a:r>
              <a:rPr lang="ja-JP" altLang="en-US" dirty="0"/>
              <a:t>管　　 平成</a:t>
            </a:r>
            <a:r>
              <a:rPr lang="en-US" altLang="ja-JP" dirty="0"/>
              <a:t>26</a:t>
            </a:r>
            <a:r>
              <a:rPr lang="ja-JP" altLang="en-US" dirty="0"/>
              <a:t>年</a:t>
            </a:r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en-US" altLang="ja-JP" dirty="0"/>
              <a:t>10</a:t>
            </a:r>
            <a:r>
              <a:rPr lang="ja-JP" altLang="en-US" dirty="0"/>
              <a:t>日～平成</a:t>
            </a:r>
            <a:r>
              <a:rPr lang="en-US" altLang="ja-JP" dirty="0"/>
              <a:t>27</a:t>
            </a:r>
            <a:r>
              <a:rPr lang="ja-JP" altLang="en-US" dirty="0"/>
              <a:t>年</a:t>
            </a:r>
            <a:r>
              <a:rPr lang="en-US" altLang="ja-JP" dirty="0"/>
              <a:t>2</a:t>
            </a:r>
            <a:r>
              <a:rPr lang="ja-JP" altLang="en-US" dirty="0"/>
              <a:t>月</a:t>
            </a:r>
            <a:r>
              <a:rPr lang="en-US" altLang="ja-JP" dirty="0"/>
              <a:t>18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en-US" altLang="ja-JP" dirty="0"/>
              <a:t>110ADJ</a:t>
            </a:r>
            <a:r>
              <a:rPr lang="ja-JP" altLang="en-US" dirty="0"/>
              <a:t>　　　</a:t>
            </a:r>
            <a:r>
              <a:rPr lang="en-US" altLang="ja-JP" dirty="0"/>
              <a:t>9,870</a:t>
            </a:r>
            <a:r>
              <a:rPr lang="ja-JP" altLang="en-US" dirty="0"/>
              <a:t>管　　 平成</a:t>
            </a:r>
            <a:r>
              <a:rPr lang="en-US" altLang="ja-JP" dirty="0"/>
              <a:t>27</a:t>
            </a:r>
            <a:r>
              <a:rPr lang="ja-JP" altLang="en-US" dirty="0"/>
              <a:t>年</a:t>
            </a:r>
            <a:r>
              <a:rPr lang="en-US" altLang="ja-JP" dirty="0"/>
              <a:t>2</a:t>
            </a:r>
            <a:r>
              <a:rPr lang="ja-JP" altLang="en-US" dirty="0"/>
              <a:t>月</a:t>
            </a:r>
            <a:r>
              <a:rPr lang="en-US" altLang="ja-JP" dirty="0"/>
              <a:t>2</a:t>
            </a:r>
            <a:r>
              <a:rPr lang="ja-JP" altLang="en-US" dirty="0"/>
              <a:t>日～平成</a:t>
            </a:r>
            <a:r>
              <a:rPr lang="en-US" altLang="ja-JP" dirty="0"/>
              <a:t>27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</a:t>
            </a:r>
            <a:r>
              <a:rPr lang="en-US" altLang="ja-JP" dirty="0"/>
              <a:t>8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ja-JP" altLang="en-US" sz="3000" b="1" dirty="0" smtClean="0">
                <a:solidFill>
                  <a:schemeClr val="tx2">
                    <a:lumMod val="50000"/>
                  </a:schemeClr>
                </a:solidFill>
              </a:rPr>
              <a:t>回収</a:t>
            </a:r>
            <a:r>
              <a:rPr lang="ja-JP" altLang="en-US" sz="3000" b="1" dirty="0">
                <a:solidFill>
                  <a:schemeClr val="tx2">
                    <a:lumMod val="50000"/>
                  </a:schemeClr>
                </a:solidFill>
              </a:rPr>
              <a:t>理由</a:t>
            </a:r>
          </a:p>
          <a:p>
            <a:pPr marL="0" indent="0">
              <a:buNone/>
            </a:pPr>
            <a:r>
              <a:rPr lang="ja-JP" altLang="en-US" dirty="0" smtClean="0"/>
              <a:t>マイトマイシン注用</a:t>
            </a:r>
            <a:r>
              <a:rPr lang="en-US" altLang="ja-JP" dirty="0"/>
              <a:t>10mg</a:t>
            </a:r>
            <a:r>
              <a:rPr lang="ja-JP" altLang="en-US" dirty="0"/>
              <a:t>（ロット番号</a:t>
            </a:r>
            <a:r>
              <a:rPr lang="en-US" altLang="ja-JP" dirty="0"/>
              <a:t>107ADI</a:t>
            </a:r>
            <a:r>
              <a:rPr lang="ja-JP" altLang="en-US" dirty="0"/>
              <a:t>および</a:t>
            </a:r>
            <a:r>
              <a:rPr lang="en-US" altLang="ja-JP" dirty="0"/>
              <a:t>110ADJ</a:t>
            </a:r>
            <a:r>
              <a:rPr lang="ja-JP" altLang="en-US" dirty="0"/>
              <a:t>）の長期安定性試験において、不溶性微粒子数（</a:t>
            </a:r>
            <a:r>
              <a:rPr lang="en-US" altLang="ja-JP" dirty="0" smtClean="0"/>
              <a:t>10μm</a:t>
            </a:r>
            <a:r>
              <a:rPr lang="ja-JP" altLang="en-US" dirty="0"/>
              <a:t>以上）の増加が確認されました。これまでの増加傾向から、使用期限内に規格値を超過すると考えられます。</a:t>
            </a:r>
          </a:p>
          <a:p>
            <a:pPr marL="0" indent="0">
              <a:buNone/>
            </a:pPr>
            <a:r>
              <a:rPr lang="ja-JP" altLang="en-US" dirty="0"/>
              <a:t>不溶性微粒子の増加は特定ロットに限定されていることから、これらのロットを早期に自主回収することと</a:t>
            </a:r>
            <a:r>
              <a:rPr lang="ja-JP" altLang="en-US" dirty="0" smtClean="0"/>
              <a:t>致しました</a:t>
            </a:r>
            <a:r>
              <a:rPr lang="ja-JP" altLang="en-US" dirty="0"/>
              <a:t>。</a:t>
            </a:r>
          </a:p>
          <a:p>
            <a:pPr marL="0" indent="0">
              <a:buNone/>
            </a:pPr>
            <a:r>
              <a:rPr lang="ja-JP" altLang="en-US" smtClean="0"/>
              <a:t>⇒２ロットに限定されていることから、原薬に問題があった可能性がある。</a:t>
            </a: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 　マイトマイシン注用10mg　　　　　   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70</cp:revision>
  <dcterms:created xsi:type="dcterms:W3CDTF">2015-03-05T03:29:01Z</dcterms:created>
  <dcterms:modified xsi:type="dcterms:W3CDTF">2016-08-24T11:10:17Z</dcterms:modified>
</cp:coreProperties>
</file>