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E16B2"/>
    <a:srgbClr val="8F37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90" autoAdjust="0"/>
    <p:restoredTop sz="94660"/>
  </p:normalViewPr>
  <p:slideViewPr>
    <p:cSldViewPr snapToGrid="0">
      <p:cViewPr varScale="1">
        <p:scale>
          <a:sx n="65" d="100"/>
          <a:sy n="65" d="100"/>
        </p:scale>
        <p:origin x="86" y="6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420024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911545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66501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130108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147154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401477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703052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339562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63922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2068745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9180F89-0C79-46CA-8AFD-984C7606A5F9}" type="datetimeFigureOut">
              <a:rPr kumimoji="1" lang="ja-JP" altLang="en-US" smtClean="0"/>
              <a:t>2025/11/6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1220340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180F89-0C79-46CA-8AFD-984C7606A5F9}" type="datetimeFigureOut">
              <a:rPr kumimoji="1" lang="ja-JP" altLang="en-US" smtClean="0"/>
              <a:t>2025/11/6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0271BC-D100-455E-9DE8-A7D264A487B4}" type="slidenum">
              <a:rPr kumimoji="1" lang="ja-JP" altLang="en-US" smtClean="0"/>
              <a:t>‹#›</a:t>
            </a:fld>
            <a:endParaRPr kumimoji="1" lang="ja-JP" altLang="en-US"/>
          </a:p>
        </p:txBody>
      </p:sp>
    </p:spTree>
    <p:extLst>
      <p:ext uri="{BB962C8B-B14F-4D97-AF65-F5344CB8AC3E}">
        <p14:creationId xmlns:p14="http://schemas.microsoft.com/office/powerpoint/2010/main" val="4267079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
            <a:ext cx="12192000" cy="571499"/>
          </a:xfrm>
        </p:spPr>
        <p:txBody>
          <a:bodyPr>
            <a:noAutofit/>
          </a:bodyPr>
          <a:lstStyle/>
          <a:p>
            <a:r>
              <a:rPr lang="ja-JP" altLang="en-US" sz="3200" dirty="0">
                <a:sym typeface="Wingdings" panose="05000000000000000000" pitchFamily="2" charset="2"/>
              </a:rPr>
              <a:t>販売名　インタール吸入液１％　　</a:t>
            </a:r>
            <a:r>
              <a:rPr lang="ja-JP" altLang="en-US" sz="3200" dirty="0">
                <a:solidFill>
                  <a:srgbClr val="C00000"/>
                </a:solidFill>
                <a:sym typeface="Wingdings" panose="05000000000000000000" pitchFamily="2" charset="2"/>
              </a:rPr>
              <a:t>製品回収</a:t>
            </a:r>
            <a:endParaRPr kumimoji="1" lang="ja-JP" altLang="en-US" sz="3200" dirty="0">
              <a:solidFill>
                <a:srgbClr val="C00000"/>
              </a:solidFill>
            </a:endParaRPr>
          </a:p>
        </p:txBody>
      </p:sp>
      <p:sp>
        <p:nvSpPr>
          <p:cNvPr id="3" name="コンテンツ プレースホルダー 2"/>
          <p:cNvSpPr>
            <a:spLocks noGrp="1"/>
          </p:cNvSpPr>
          <p:nvPr>
            <p:ph idx="1"/>
          </p:nvPr>
        </p:nvSpPr>
        <p:spPr>
          <a:xfrm>
            <a:off x="0" y="571500"/>
            <a:ext cx="12192000" cy="6286505"/>
          </a:xfrm>
        </p:spPr>
        <p:txBody>
          <a:bodyPr>
            <a:noAutofit/>
          </a:bodyPr>
          <a:lstStyle/>
          <a:p>
            <a:pPr marL="0" indent="0">
              <a:buNone/>
            </a:pPr>
            <a:r>
              <a:rPr lang="ja-JP" altLang="en-US" dirty="0"/>
              <a:t>対象ロット　　　　数量及　　　　　　出荷時期</a:t>
            </a:r>
            <a:endParaRPr lang="en-US" altLang="ja-JP" dirty="0"/>
          </a:p>
          <a:p>
            <a:pPr marL="0" indent="0">
              <a:buNone/>
            </a:pPr>
            <a:r>
              <a:rPr lang="ja-JP" altLang="en-US" dirty="0"/>
              <a:t>　２　　　　　　　　</a:t>
            </a:r>
            <a:r>
              <a:rPr lang="en-US" altLang="ja-JP" dirty="0"/>
              <a:t>42,854</a:t>
            </a:r>
            <a:r>
              <a:rPr lang="ja-JP" altLang="en-US" dirty="0"/>
              <a:t>箱　　　</a:t>
            </a:r>
            <a:r>
              <a:rPr lang="en-US" altLang="ja-JP" dirty="0"/>
              <a:t>2025</a:t>
            </a:r>
            <a:r>
              <a:rPr lang="ja-JP" altLang="en-US" dirty="0"/>
              <a:t>年６月</a:t>
            </a:r>
            <a:r>
              <a:rPr lang="en-US" altLang="ja-JP" dirty="0"/>
              <a:t>24</a:t>
            </a:r>
            <a:r>
              <a:rPr lang="ja-JP" altLang="en-US" dirty="0"/>
              <a:t>日</a:t>
            </a:r>
            <a:r>
              <a:rPr lang="en-US" altLang="ja-JP" dirty="0"/>
              <a:t>~2025</a:t>
            </a:r>
            <a:r>
              <a:rPr lang="ja-JP" altLang="en-US" dirty="0"/>
              <a:t>年８月</a:t>
            </a:r>
            <a:r>
              <a:rPr lang="en-US" altLang="ja-JP" dirty="0"/>
              <a:t>27</a:t>
            </a:r>
            <a:r>
              <a:rPr lang="ja-JP" altLang="en-US" dirty="0"/>
              <a:t>日</a:t>
            </a:r>
            <a:endParaRPr lang="en-US" altLang="ja-JP" dirty="0"/>
          </a:p>
          <a:p>
            <a:pPr marL="0" indent="0">
              <a:buNone/>
            </a:pPr>
            <a:r>
              <a:rPr lang="ja-JP" altLang="en-US" sz="3200" dirty="0">
                <a:solidFill>
                  <a:srgbClr val="000099"/>
                </a:solidFill>
              </a:rPr>
              <a:t>理由　</a:t>
            </a:r>
            <a:r>
              <a:rPr lang="en-US" altLang="ja-JP" sz="3200" dirty="0">
                <a:solidFill>
                  <a:srgbClr val="000099"/>
                </a:solidFill>
              </a:rPr>
              <a:t>2025</a:t>
            </a:r>
            <a:r>
              <a:rPr lang="ja-JP" altLang="en-US" sz="3200" dirty="0">
                <a:solidFill>
                  <a:srgbClr val="000099"/>
                </a:solidFill>
              </a:rPr>
              <a:t>年９月</a:t>
            </a:r>
            <a:r>
              <a:rPr lang="en-US" altLang="ja-JP" sz="3200" dirty="0">
                <a:solidFill>
                  <a:srgbClr val="000099"/>
                </a:solidFill>
              </a:rPr>
              <a:t>11</a:t>
            </a:r>
            <a:r>
              <a:rPr lang="ja-JP" altLang="en-US" sz="3200" dirty="0">
                <a:solidFill>
                  <a:srgbClr val="000099"/>
                </a:solidFill>
              </a:rPr>
              <a:t>日回収開始</a:t>
            </a:r>
          </a:p>
          <a:p>
            <a:pPr marL="0" indent="0">
              <a:buNone/>
            </a:pPr>
            <a:r>
              <a:rPr lang="ja-JP" altLang="en-US" dirty="0"/>
              <a:t>インタール吸入液</a:t>
            </a:r>
            <a:r>
              <a:rPr lang="en-US" altLang="ja-JP" dirty="0"/>
              <a:t>1</a:t>
            </a:r>
            <a:r>
              <a:rPr lang="ja-JP" altLang="en-US" dirty="0"/>
              <a:t>％の生産ラインにおいて定期的に実施することとしているプロセスシミュレーションテストを実施した結果、試験不適合の結果が認められました。そのため、今回実施したプロセスシミュレーションテストにおいて製造工程の適格性を確認される予定であった期間に製造された出荷済の</a:t>
            </a:r>
            <a:r>
              <a:rPr lang="en-US" altLang="ja-JP" dirty="0"/>
              <a:t>2</a:t>
            </a:r>
            <a:r>
              <a:rPr lang="ja-JP" altLang="en-US" dirty="0"/>
              <a:t>ロットにつきまして、予防的な措置として自主回収させていただきます。</a:t>
            </a:r>
            <a:endParaRPr lang="en-US" altLang="ja-JP" dirty="0"/>
          </a:p>
          <a:p>
            <a:pPr marL="0" indent="0">
              <a:buNone/>
            </a:pPr>
            <a:r>
              <a:rPr lang="ja-JP" altLang="en-US" dirty="0">
                <a:solidFill>
                  <a:srgbClr val="000099"/>
                </a:solidFill>
              </a:rPr>
              <a:t>考察；</a:t>
            </a:r>
            <a:r>
              <a:rPr lang="en-US" altLang="ja-JP" dirty="0">
                <a:solidFill>
                  <a:srgbClr val="000099"/>
                </a:solidFill>
              </a:rPr>
              <a:t>PST</a:t>
            </a:r>
            <a:r>
              <a:rPr lang="ja-JP" altLang="en-US" dirty="0">
                <a:solidFill>
                  <a:srgbClr val="000099"/>
                </a:solidFill>
              </a:rPr>
              <a:t>は半年に１回行っています。クロモグリク酸</a:t>
            </a:r>
            <a:r>
              <a:rPr lang="en-US" altLang="ja-JP" dirty="0">
                <a:solidFill>
                  <a:srgbClr val="000099"/>
                </a:solidFill>
              </a:rPr>
              <a:t>Na</a:t>
            </a:r>
            <a:r>
              <a:rPr lang="ja-JP" altLang="en-US" dirty="0">
                <a:solidFill>
                  <a:srgbClr val="000099"/>
                </a:solidFill>
              </a:rPr>
              <a:t>吸入液１</a:t>
            </a:r>
            <a:r>
              <a:rPr lang="en-US" altLang="ja-JP" dirty="0">
                <a:solidFill>
                  <a:srgbClr val="000099"/>
                </a:solidFill>
              </a:rPr>
              <a:t>%</a:t>
            </a:r>
            <a:r>
              <a:rPr lang="ja-JP" altLang="en-US" dirty="0">
                <a:solidFill>
                  <a:srgbClr val="000099"/>
                </a:solidFill>
              </a:rPr>
              <a:t>「サワイ」も回収しています。「上記製品は無菌製剤として承認を受けておりませんが、吸入投与することから、無菌製剤と同等の管理で製造しております。この度、定期的な無菌性の管理において不備が認められたことから、当該ロットにつきまして予防的な措置として自主回収させていただきます</a:t>
            </a:r>
            <a:r>
              <a:rPr lang="ja-JP" altLang="en-US">
                <a:solidFill>
                  <a:srgbClr val="000099"/>
                </a:solidFill>
              </a:rPr>
              <a:t>。」説明が異なっていますが同じ理由だと思います。いろいろな疑問が出てくる回収です。</a:t>
            </a:r>
            <a:endParaRPr lang="ja-JP" altLang="en-US" dirty="0">
              <a:solidFill>
                <a:srgbClr val="000099"/>
              </a:solidFill>
            </a:endParaRPr>
          </a:p>
          <a:p>
            <a:pPr marL="0" indent="0">
              <a:buNone/>
            </a:pPr>
            <a:r>
              <a:rPr lang="ja-JP" altLang="en-US" dirty="0">
                <a:solidFill>
                  <a:srgbClr val="000099"/>
                </a:solidFill>
              </a:rPr>
              <a:t>」</a:t>
            </a:r>
          </a:p>
          <a:p>
            <a:pPr marL="0" indent="0">
              <a:buNone/>
            </a:pPr>
            <a:endParaRPr lang="en-US" altLang="ja-JP" sz="3000" dirty="0"/>
          </a:p>
        </p:txBody>
      </p:sp>
      <p:sp>
        <p:nvSpPr>
          <p:cNvPr id="6" name="Rectangle 3">
            <a:extLst>
              <a:ext uri="{FF2B5EF4-FFF2-40B4-BE49-F238E27FC236}">
                <a16:creationId xmlns:a16="http://schemas.microsoft.com/office/drawing/2014/main" id="{1E5BB63B-7742-D026-8A6B-C6081C985EEA}"/>
              </a:ext>
            </a:extLst>
          </p:cNvPr>
          <p:cNvSpPr>
            <a:spLocks noChangeArrowheads="1"/>
          </p:cNvSpPr>
          <p:nvPr/>
        </p:nvSpPr>
        <p:spPr bwMode="auto">
          <a:xfrm>
            <a:off x="0" y="-323166"/>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br>
              <a:rPr kumimoji="0" lang="ja-JP" altLang="ja-JP" sz="1800" b="0" i="0" u="none" strike="noStrike" cap="none" normalizeH="0" baseline="0" dirty="0">
                <a:ln>
                  <a:noFill/>
                </a:ln>
                <a:solidFill>
                  <a:schemeClr val="tx1"/>
                </a:solidFill>
                <a:effectLst/>
              </a:rPr>
            </a:b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65343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3993</TotalTime>
  <Words>214</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販売名　インタール吸入液１％　　製品回収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一般名： 次硝酸ビスマス　製品回収</dc:title>
  <dc:creator>脇坂盛雄</dc:creator>
  <cp:lastModifiedBy>wakisaka morio wakisaka morio</cp:lastModifiedBy>
  <cp:revision>359</cp:revision>
  <dcterms:created xsi:type="dcterms:W3CDTF">2015-03-05T03:29:01Z</dcterms:created>
  <dcterms:modified xsi:type="dcterms:W3CDTF">2025-11-06T03:14:02Z</dcterms:modified>
</cp:coreProperties>
</file>