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E16B2"/>
    <a:srgbClr val="8F37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0F89-0C79-46CA-8AFD-984C7606A5F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71BC-D100-455E-9DE8-A7D264A487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24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0F89-0C79-46CA-8AFD-984C7606A5F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71BC-D100-455E-9DE8-A7D264A487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1545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0F89-0C79-46CA-8AFD-984C7606A5F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71BC-D100-455E-9DE8-A7D264A487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010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0F89-0C79-46CA-8AFD-984C7606A5F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71BC-D100-455E-9DE8-A7D264A487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0108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0F89-0C79-46CA-8AFD-984C7606A5F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71BC-D100-455E-9DE8-A7D264A487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7154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0F89-0C79-46CA-8AFD-984C7606A5F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71BC-D100-455E-9DE8-A7D264A487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477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0F89-0C79-46CA-8AFD-984C7606A5F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71BC-D100-455E-9DE8-A7D264A487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3052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0F89-0C79-46CA-8AFD-984C7606A5F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71BC-D100-455E-9DE8-A7D264A487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626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0F89-0C79-46CA-8AFD-984C7606A5F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71BC-D100-455E-9DE8-A7D264A487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9222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0F89-0C79-46CA-8AFD-984C7606A5F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71BC-D100-455E-9DE8-A7D264A487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874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0F89-0C79-46CA-8AFD-984C7606A5F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71BC-D100-455E-9DE8-A7D264A487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0340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80F89-0C79-46CA-8AFD-984C7606A5F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271BC-D100-455E-9DE8-A7D264A487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079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71499"/>
          </a:xfrm>
        </p:spPr>
        <p:txBody>
          <a:bodyPr>
            <a:noAutofit/>
          </a:bodyPr>
          <a:lstStyle/>
          <a:p>
            <a:r>
              <a:rPr lang="ja-JP" altLang="en-US" sz="3200" dirty="0">
                <a:sym typeface="Wingdings" panose="05000000000000000000" pitchFamily="2" charset="2"/>
              </a:rPr>
              <a:t>販売名　エフィエント錠３．７５ｍｇ　　</a:t>
            </a:r>
            <a:r>
              <a:rPr lang="ja-JP" altLang="en-US" sz="3200" dirty="0">
                <a:solidFill>
                  <a:srgbClr val="C00000"/>
                </a:solidFill>
                <a:sym typeface="Wingdings" panose="05000000000000000000" pitchFamily="2" charset="2"/>
              </a:rPr>
              <a:t>製品回収</a:t>
            </a:r>
            <a:endParaRPr kumimoji="1" lang="ja-JP" altLang="en-US" sz="3200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571500"/>
            <a:ext cx="12192000" cy="62865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dirty="0"/>
              <a:t>対象ロット　　　　数量及　　　　　　出荷時期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１２　　　　　　約</a:t>
            </a:r>
            <a:r>
              <a:rPr lang="en-US" altLang="ja-JP" dirty="0"/>
              <a:t>30</a:t>
            </a:r>
            <a:r>
              <a:rPr lang="ja-JP" altLang="en-US" dirty="0"/>
              <a:t>万箱　　　</a:t>
            </a:r>
            <a:r>
              <a:rPr lang="en-US" altLang="ja-JP" dirty="0"/>
              <a:t>2025</a:t>
            </a:r>
            <a:r>
              <a:rPr lang="ja-JP" altLang="en-US" dirty="0"/>
              <a:t>年</a:t>
            </a:r>
            <a:r>
              <a:rPr lang="en-US" altLang="ja-JP" dirty="0"/>
              <a:t>09</a:t>
            </a:r>
            <a:r>
              <a:rPr lang="ja-JP" altLang="en-US" dirty="0"/>
              <a:t>月</a:t>
            </a:r>
            <a:r>
              <a:rPr lang="en-US" altLang="ja-JP" dirty="0"/>
              <a:t>04</a:t>
            </a:r>
            <a:r>
              <a:rPr lang="ja-JP" altLang="en-US" dirty="0"/>
              <a:t>日</a:t>
            </a:r>
            <a:r>
              <a:rPr lang="en-US" altLang="ja-JP" dirty="0"/>
              <a:t>~2025</a:t>
            </a:r>
            <a:r>
              <a:rPr lang="ja-JP" altLang="en-US" dirty="0"/>
              <a:t>年</a:t>
            </a:r>
            <a:r>
              <a:rPr lang="en-US" altLang="ja-JP" dirty="0"/>
              <a:t>10</a:t>
            </a:r>
            <a:r>
              <a:rPr lang="ja-JP" altLang="en-US" dirty="0"/>
              <a:t>月</a:t>
            </a:r>
            <a:r>
              <a:rPr lang="en-US" altLang="ja-JP" dirty="0"/>
              <a:t>27</a:t>
            </a:r>
            <a:r>
              <a:rPr lang="ja-JP" altLang="en-US" dirty="0"/>
              <a:t>日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sz="3200" dirty="0">
                <a:solidFill>
                  <a:srgbClr val="000099"/>
                </a:solidFill>
              </a:rPr>
              <a:t>理由　</a:t>
            </a:r>
            <a:r>
              <a:rPr lang="en-US" altLang="ja-JP" sz="3200" dirty="0">
                <a:solidFill>
                  <a:srgbClr val="000099"/>
                </a:solidFill>
              </a:rPr>
              <a:t>2025</a:t>
            </a:r>
            <a:r>
              <a:rPr lang="ja-JP" altLang="en-US" sz="3200" dirty="0">
                <a:solidFill>
                  <a:srgbClr val="000099"/>
                </a:solidFill>
              </a:rPr>
              <a:t>年</a:t>
            </a:r>
            <a:r>
              <a:rPr lang="en-US" altLang="ja-JP" sz="3200" dirty="0">
                <a:solidFill>
                  <a:srgbClr val="000099"/>
                </a:solidFill>
              </a:rPr>
              <a:t>11</a:t>
            </a:r>
            <a:r>
              <a:rPr lang="ja-JP" altLang="en-US" sz="3200" dirty="0">
                <a:solidFill>
                  <a:srgbClr val="000099"/>
                </a:solidFill>
              </a:rPr>
              <a:t>月４日回収開始</a:t>
            </a:r>
          </a:p>
          <a:p>
            <a:pPr marL="0" indent="0">
              <a:buNone/>
            </a:pPr>
            <a:r>
              <a:rPr lang="ja-JP" altLang="en-US" dirty="0"/>
              <a:t>本製品の対象ロットにおいて、</a:t>
            </a:r>
            <a:r>
              <a:rPr lang="en-US" altLang="ja-JP" dirty="0"/>
              <a:t>PTP</a:t>
            </a:r>
            <a:r>
              <a:rPr lang="ja-JP" altLang="en-US" dirty="0"/>
              <a:t>シートに印刷されている調剤包装単位のバーコードを読み取ると、製品は正しいものの、異なる製品（リクシアナ錠</a:t>
            </a:r>
            <a:r>
              <a:rPr lang="en-US" altLang="ja-JP" dirty="0"/>
              <a:t>15mg</a:t>
            </a:r>
            <a:r>
              <a:rPr lang="ja-JP" altLang="en-US" dirty="0"/>
              <a:t>）が表示されることが判明いたしました。</a:t>
            </a:r>
          </a:p>
          <a:p>
            <a:pPr marL="0" indent="0">
              <a:buNone/>
            </a:pPr>
            <a:r>
              <a:rPr lang="ja-JP" altLang="en-US" dirty="0"/>
              <a:t>なお、個装箱のバーコード、製品の品質には問題がないことから、服用による健康被害が発生することはないと考えておりますが、医療関係者における混乱を招く恐れがあると判断し、自主回収いたします。</a:t>
            </a:r>
          </a:p>
          <a:p>
            <a:pPr marL="0" indent="0">
              <a:buNone/>
            </a:pPr>
            <a:r>
              <a:rPr lang="ja-JP" altLang="en-US" sz="3200" dirty="0">
                <a:solidFill>
                  <a:srgbClr val="000099"/>
                </a:solidFill>
              </a:rPr>
              <a:t>考察；</a:t>
            </a:r>
            <a:endParaRPr lang="en-US" altLang="ja-JP" sz="3200" dirty="0">
              <a:solidFill>
                <a:srgbClr val="000099"/>
              </a:solidFill>
            </a:endParaRPr>
          </a:p>
          <a:p>
            <a:pPr marL="0" indent="0">
              <a:buNone/>
            </a:pPr>
            <a:r>
              <a:rPr lang="ja-JP" altLang="en-US" sz="3200" dirty="0">
                <a:solidFill>
                  <a:srgbClr val="000099"/>
                </a:solidFill>
              </a:rPr>
              <a:t>インプロと</a:t>
            </a:r>
            <a:r>
              <a:rPr lang="en-US" altLang="ja-JP" sz="3200" dirty="0">
                <a:solidFill>
                  <a:srgbClr val="000099"/>
                </a:solidFill>
              </a:rPr>
              <a:t>QC</a:t>
            </a:r>
            <a:r>
              <a:rPr lang="ja-JP" altLang="en-US" sz="3200" dirty="0">
                <a:solidFill>
                  <a:srgbClr val="000099"/>
                </a:solidFill>
              </a:rPr>
              <a:t>の試験は行っていなかったのでしょうか？　</a:t>
            </a:r>
            <a:endParaRPr lang="en-US" altLang="ja-JP" sz="3200" dirty="0">
              <a:solidFill>
                <a:srgbClr val="000099"/>
              </a:solidFill>
            </a:endParaRPr>
          </a:p>
          <a:p>
            <a:pPr marL="0" indent="0">
              <a:buNone/>
            </a:pPr>
            <a:r>
              <a:rPr lang="ja-JP" altLang="en-US" sz="3200">
                <a:solidFill>
                  <a:srgbClr val="000099"/>
                </a:solidFill>
              </a:rPr>
              <a:t>またラインでのバーコードチェックは行っていなかったのでしょうか？</a:t>
            </a:r>
            <a:endParaRPr lang="en-US" altLang="ja-JP" sz="3000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E5BB63B-7742-D026-8A6B-C6081C985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6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br>
              <a:rPr kumimoji="0" lang="ja-JP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53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3942</TotalTime>
  <Words>158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テーマ</vt:lpstr>
      <vt:lpstr>販売名　エフィエント錠３．７５ｍｇ　　製品回収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一般名： 次硝酸ビスマス　製品回収</dc:title>
  <dc:creator>脇坂盛雄</dc:creator>
  <cp:lastModifiedBy>wakisaka morio wakisaka morio</cp:lastModifiedBy>
  <cp:revision>357</cp:revision>
  <dcterms:created xsi:type="dcterms:W3CDTF">2015-03-05T03:29:01Z</dcterms:created>
  <dcterms:modified xsi:type="dcterms:W3CDTF">2025-11-06T02:23:03Z</dcterms:modified>
</cp:coreProperties>
</file>