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E16B2"/>
    <a:srgbClr val="8F37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90" autoAdjust="0"/>
    <p:restoredTop sz="94660"/>
  </p:normalViewPr>
  <p:slideViewPr>
    <p:cSldViewPr snapToGrid="0">
      <p:cViewPr varScale="1">
        <p:scale>
          <a:sx n="74" d="100"/>
          <a:sy n="74" d="100"/>
        </p:scale>
        <p:origin x="110" y="4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9180F89-0C79-46CA-8AFD-984C7606A5F9}" type="datetimeFigureOut">
              <a:rPr kumimoji="1" lang="ja-JP" altLang="en-US" smtClean="0"/>
              <a:t>2025/10/9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420024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9180F89-0C79-46CA-8AFD-984C7606A5F9}" type="datetimeFigureOut">
              <a:rPr kumimoji="1" lang="ja-JP" altLang="en-US" smtClean="0"/>
              <a:t>2025/10/9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1911545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9180F89-0C79-46CA-8AFD-984C7606A5F9}" type="datetimeFigureOut">
              <a:rPr kumimoji="1" lang="ja-JP" altLang="en-US" smtClean="0"/>
              <a:t>2025/10/9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2665010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9180F89-0C79-46CA-8AFD-984C7606A5F9}" type="datetimeFigureOut">
              <a:rPr kumimoji="1" lang="ja-JP" altLang="en-US" smtClean="0"/>
              <a:t>2025/10/9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1130108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9180F89-0C79-46CA-8AFD-984C7606A5F9}" type="datetimeFigureOut">
              <a:rPr kumimoji="1" lang="ja-JP" altLang="en-US" smtClean="0"/>
              <a:t>2025/10/9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3147154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9180F89-0C79-46CA-8AFD-984C7606A5F9}" type="datetimeFigureOut">
              <a:rPr kumimoji="1" lang="ja-JP" altLang="en-US" smtClean="0"/>
              <a:t>2025/10/9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2401477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9180F89-0C79-46CA-8AFD-984C7606A5F9}" type="datetimeFigureOut">
              <a:rPr kumimoji="1" lang="ja-JP" altLang="en-US" smtClean="0"/>
              <a:t>2025/10/9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3703052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9180F89-0C79-46CA-8AFD-984C7606A5F9}" type="datetimeFigureOut">
              <a:rPr kumimoji="1" lang="ja-JP" altLang="en-US" smtClean="0"/>
              <a:t>2025/10/9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3395626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9180F89-0C79-46CA-8AFD-984C7606A5F9}" type="datetimeFigureOut">
              <a:rPr kumimoji="1" lang="ja-JP" altLang="en-US" smtClean="0"/>
              <a:t>2025/10/9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1639222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9180F89-0C79-46CA-8AFD-984C7606A5F9}" type="datetimeFigureOut">
              <a:rPr kumimoji="1" lang="ja-JP" altLang="en-US" smtClean="0"/>
              <a:t>2025/10/9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2068745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9180F89-0C79-46CA-8AFD-984C7606A5F9}" type="datetimeFigureOut">
              <a:rPr kumimoji="1" lang="ja-JP" altLang="en-US" smtClean="0"/>
              <a:t>2025/10/9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1220340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180F89-0C79-46CA-8AFD-984C7606A5F9}" type="datetimeFigureOut">
              <a:rPr kumimoji="1" lang="ja-JP" altLang="en-US" smtClean="0"/>
              <a:t>2025/10/9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4267079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
            <a:ext cx="12192000" cy="571499"/>
          </a:xfrm>
        </p:spPr>
        <p:txBody>
          <a:bodyPr>
            <a:noAutofit/>
          </a:bodyPr>
          <a:lstStyle/>
          <a:p>
            <a:r>
              <a:rPr lang="ja-JP" altLang="en-US" sz="3200" dirty="0">
                <a:sym typeface="Wingdings" panose="05000000000000000000" pitchFamily="2" charset="2"/>
              </a:rPr>
              <a:t>販売名　</a:t>
            </a:r>
            <a:r>
              <a:rPr lang="en-US" altLang="ja-JP" sz="3200" dirty="0">
                <a:sym typeface="Wingdings" panose="05000000000000000000" pitchFamily="2" charset="2"/>
              </a:rPr>
              <a:t>(1)</a:t>
            </a:r>
            <a:r>
              <a:rPr lang="ja-JP" altLang="en-US" sz="3200" dirty="0">
                <a:sym typeface="Wingdings" panose="05000000000000000000" pitchFamily="2" charset="2"/>
              </a:rPr>
              <a:t>コンスタン</a:t>
            </a:r>
            <a:r>
              <a:rPr lang="en-US" altLang="ja-JP" sz="3200" dirty="0">
                <a:sym typeface="Wingdings" panose="05000000000000000000" pitchFamily="2" charset="2"/>
              </a:rPr>
              <a:t>0.4mg</a:t>
            </a:r>
            <a:r>
              <a:rPr lang="ja-JP" altLang="en-US" sz="3200" dirty="0">
                <a:sym typeface="Wingdings" panose="05000000000000000000" pitchFamily="2" charset="2"/>
              </a:rPr>
              <a:t>錠　 </a:t>
            </a:r>
            <a:r>
              <a:rPr lang="en-US" altLang="ja-JP" sz="3200" dirty="0">
                <a:sym typeface="Wingdings" panose="05000000000000000000" pitchFamily="2" charset="2"/>
              </a:rPr>
              <a:t>(2)</a:t>
            </a:r>
            <a:r>
              <a:rPr lang="ja-JP" altLang="en-US" sz="3200" dirty="0">
                <a:sym typeface="Wingdings" panose="05000000000000000000" pitchFamily="2" charset="2"/>
              </a:rPr>
              <a:t>コンスタン</a:t>
            </a:r>
            <a:r>
              <a:rPr lang="en-US" altLang="ja-JP" sz="3200" dirty="0">
                <a:sym typeface="Wingdings" panose="05000000000000000000" pitchFamily="2" charset="2"/>
              </a:rPr>
              <a:t>0.8mg</a:t>
            </a:r>
            <a:r>
              <a:rPr lang="ja-JP" altLang="en-US" sz="3200" dirty="0">
                <a:sym typeface="Wingdings" panose="05000000000000000000" pitchFamily="2" charset="2"/>
              </a:rPr>
              <a:t>錠　　</a:t>
            </a:r>
            <a:r>
              <a:rPr lang="ja-JP" altLang="en-US" sz="3200" dirty="0">
                <a:solidFill>
                  <a:srgbClr val="C00000"/>
                </a:solidFill>
                <a:sym typeface="Wingdings" panose="05000000000000000000" pitchFamily="2" charset="2"/>
              </a:rPr>
              <a:t>製品回収</a:t>
            </a:r>
            <a:endParaRPr kumimoji="1" lang="ja-JP" altLang="en-US" sz="3200" dirty="0">
              <a:solidFill>
                <a:srgbClr val="C00000"/>
              </a:solidFill>
            </a:endParaRPr>
          </a:p>
        </p:txBody>
      </p:sp>
      <p:sp>
        <p:nvSpPr>
          <p:cNvPr id="3" name="コンテンツ プレースホルダー 2"/>
          <p:cNvSpPr>
            <a:spLocks noGrp="1"/>
          </p:cNvSpPr>
          <p:nvPr>
            <p:ph idx="1"/>
          </p:nvPr>
        </p:nvSpPr>
        <p:spPr>
          <a:xfrm>
            <a:off x="0" y="571500"/>
            <a:ext cx="12192000" cy="6286505"/>
          </a:xfrm>
        </p:spPr>
        <p:txBody>
          <a:bodyPr>
            <a:noAutofit/>
          </a:bodyPr>
          <a:lstStyle/>
          <a:p>
            <a:pPr marL="0" indent="0">
              <a:buNone/>
            </a:pPr>
            <a:r>
              <a:rPr lang="ja-JP" altLang="en-US" dirty="0"/>
              <a:t>対象ロット　　　　数量及　　　　　　出荷時期</a:t>
            </a:r>
            <a:endParaRPr lang="en-US" altLang="ja-JP" dirty="0"/>
          </a:p>
          <a:p>
            <a:pPr marL="0" indent="0">
              <a:buNone/>
            </a:pPr>
            <a:r>
              <a:rPr lang="ja-JP" altLang="en-US" dirty="0"/>
              <a:t>　約</a:t>
            </a:r>
            <a:r>
              <a:rPr lang="en-US" altLang="ja-JP" dirty="0"/>
              <a:t>70</a:t>
            </a:r>
            <a:r>
              <a:rPr lang="ja-JP" altLang="en-US" dirty="0"/>
              <a:t>　　　　　　約</a:t>
            </a:r>
            <a:r>
              <a:rPr lang="en-US" altLang="ja-JP" dirty="0"/>
              <a:t>150</a:t>
            </a:r>
            <a:r>
              <a:rPr lang="ja-JP" altLang="en-US" dirty="0"/>
              <a:t>万箱　　　</a:t>
            </a:r>
            <a:r>
              <a:rPr lang="en-US" altLang="ja-JP" dirty="0"/>
              <a:t>2021</a:t>
            </a:r>
            <a:r>
              <a:rPr lang="ja-JP" altLang="en-US" dirty="0"/>
              <a:t>年</a:t>
            </a:r>
            <a:r>
              <a:rPr lang="en-US" altLang="ja-JP" dirty="0"/>
              <a:t>01</a:t>
            </a:r>
            <a:r>
              <a:rPr lang="ja-JP" altLang="en-US" dirty="0"/>
              <a:t>月</a:t>
            </a:r>
            <a:r>
              <a:rPr lang="en-US" altLang="ja-JP" dirty="0"/>
              <a:t>21</a:t>
            </a:r>
            <a:r>
              <a:rPr lang="ja-JP" altLang="en-US" dirty="0"/>
              <a:t>日</a:t>
            </a:r>
            <a:r>
              <a:rPr lang="en-US" altLang="ja-JP" dirty="0"/>
              <a:t>~2025</a:t>
            </a:r>
            <a:r>
              <a:rPr lang="ja-JP" altLang="en-US" dirty="0"/>
              <a:t>年</a:t>
            </a:r>
            <a:r>
              <a:rPr lang="en-US" altLang="ja-JP" dirty="0"/>
              <a:t>10</a:t>
            </a:r>
            <a:r>
              <a:rPr lang="ja-JP" altLang="en-US" dirty="0"/>
              <a:t>月７日</a:t>
            </a:r>
            <a:endParaRPr lang="en-US" altLang="ja-JP" dirty="0"/>
          </a:p>
          <a:p>
            <a:pPr marL="0" indent="0">
              <a:buNone/>
            </a:pPr>
            <a:r>
              <a:rPr lang="ja-JP" altLang="en-US" sz="3200" dirty="0">
                <a:solidFill>
                  <a:srgbClr val="000099"/>
                </a:solidFill>
              </a:rPr>
              <a:t>理由　</a:t>
            </a:r>
            <a:r>
              <a:rPr lang="en-US" altLang="ja-JP" sz="3200" dirty="0">
                <a:solidFill>
                  <a:srgbClr val="000099"/>
                </a:solidFill>
              </a:rPr>
              <a:t>2025</a:t>
            </a:r>
            <a:r>
              <a:rPr lang="ja-JP" altLang="en-US" sz="3200" dirty="0">
                <a:solidFill>
                  <a:srgbClr val="000099"/>
                </a:solidFill>
              </a:rPr>
              <a:t>年</a:t>
            </a:r>
            <a:r>
              <a:rPr lang="en-US" altLang="ja-JP" sz="3200" dirty="0">
                <a:solidFill>
                  <a:srgbClr val="000099"/>
                </a:solidFill>
              </a:rPr>
              <a:t>10</a:t>
            </a:r>
            <a:r>
              <a:rPr lang="ja-JP" altLang="en-US" sz="3200" dirty="0">
                <a:solidFill>
                  <a:srgbClr val="000099"/>
                </a:solidFill>
              </a:rPr>
              <a:t>月７日回収開始</a:t>
            </a:r>
          </a:p>
          <a:p>
            <a:pPr marL="0" indent="0">
              <a:buNone/>
            </a:pPr>
            <a:r>
              <a:rPr lang="ja-JP" altLang="en-US" sz="2400" dirty="0"/>
              <a:t>本製品（</a:t>
            </a:r>
            <a:r>
              <a:rPr lang="en-US" altLang="ja-JP" sz="2400" dirty="0"/>
              <a:t>0.4mg:</a:t>
            </a:r>
            <a:r>
              <a:rPr lang="ja-JP" altLang="en-US" sz="2400" dirty="0"/>
              <a:t>ロット</a:t>
            </a:r>
            <a:r>
              <a:rPr lang="en-US" altLang="ja-JP" sz="2400" dirty="0"/>
              <a:t>JA031</a:t>
            </a:r>
            <a:r>
              <a:rPr lang="ja-JP" altLang="en-US" sz="2400" dirty="0"/>
              <a:t>、</a:t>
            </a:r>
            <a:r>
              <a:rPr lang="en-US" altLang="ja-JP" sz="2400" dirty="0"/>
              <a:t>0.8mg</a:t>
            </a:r>
            <a:r>
              <a:rPr lang="ja-JP" altLang="en-US" sz="2400" dirty="0"/>
              <a:t>：ロット</a:t>
            </a:r>
            <a:r>
              <a:rPr lang="en-US" altLang="ja-JP" sz="2400" dirty="0"/>
              <a:t>JA011</a:t>
            </a:r>
            <a:r>
              <a:rPr lang="ja-JP" altLang="en-US" sz="2400" dirty="0"/>
              <a:t>）の</a:t>
            </a:r>
            <a:r>
              <a:rPr lang="en-US" altLang="ja-JP" sz="2400" dirty="0"/>
              <a:t>100</a:t>
            </a:r>
            <a:r>
              <a:rPr lang="ja-JP" altLang="en-US" sz="2400" dirty="0"/>
              <a:t>錠</a:t>
            </a:r>
            <a:r>
              <a:rPr lang="en-US" altLang="ja-JP" sz="2400" dirty="0"/>
              <a:t>PTP</a:t>
            </a:r>
            <a:r>
              <a:rPr lang="ja-JP" altLang="en-US" sz="2400" dirty="0"/>
              <a:t>包装品の長期安定性試験（</a:t>
            </a:r>
            <a:r>
              <a:rPr lang="en-US" altLang="ja-JP" sz="2400" dirty="0"/>
              <a:t>25±2℃</a:t>
            </a:r>
            <a:r>
              <a:rPr lang="ja-JP" altLang="en-US" sz="2400" dirty="0"/>
              <a:t>／</a:t>
            </a:r>
            <a:r>
              <a:rPr lang="en-US" altLang="ja-JP" sz="2400" dirty="0"/>
              <a:t>60±5%RH</a:t>
            </a:r>
            <a:r>
              <a:rPr lang="ja-JP" altLang="en-US" sz="2400" dirty="0"/>
              <a:t>）</a:t>
            </a:r>
            <a:r>
              <a:rPr lang="en-US" altLang="ja-JP" sz="2400" dirty="0"/>
              <a:t>24</a:t>
            </a:r>
            <a:r>
              <a:rPr lang="ja-JP" altLang="en-US" sz="2400" dirty="0"/>
              <a:t>箇月時点の類縁物質試験における不純物について、自主規格を上回る結果を得ました。なお参考品については、何れの包装規格においても自主規格を満たしておりました。これを受け、安定性試験の予備検体を用いて試験を実施したところ、同様に自主規格を上回るロットが散見されたことから、有効期間内の全ロットを自主回収することといたしました。</a:t>
            </a:r>
            <a:endParaRPr lang="en-US" altLang="ja-JP" sz="2400" dirty="0"/>
          </a:p>
          <a:p>
            <a:pPr marL="0" indent="0">
              <a:buNone/>
            </a:pPr>
            <a:r>
              <a:rPr lang="ja-JP" altLang="en-US" sz="3200" dirty="0">
                <a:solidFill>
                  <a:srgbClr val="000099"/>
                </a:solidFill>
              </a:rPr>
              <a:t>危惧される具体的な健康被害</a:t>
            </a:r>
          </a:p>
          <a:p>
            <a:pPr marL="0" indent="0">
              <a:buNone/>
            </a:pPr>
            <a:r>
              <a:rPr lang="ja-JP" altLang="en-US" sz="2400" dirty="0"/>
              <a:t>市場と同等の保管条件である参考品においては自主規格を満たしていることから、市場流通品について安全性の問題は無いと考えており、本件に起因する重篤な健康被害が発生する可能性はないと考えます。</a:t>
            </a:r>
            <a:endParaRPr lang="en-US" altLang="ja-JP" sz="2400" dirty="0"/>
          </a:p>
          <a:p>
            <a:pPr marL="0" indent="0">
              <a:buNone/>
            </a:pPr>
            <a:r>
              <a:rPr lang="ja-JP" altLang="en-US" sz="3200" dirty="0">
                <a:solidFill>
                  <a:srgbClr val="000099"/>
                </a:solidFill>
              </a:rPr>
              <a:t>考察；　なぜ自主規格なのに回収するのでしょうか？　また室温保管品は問題ないのになぜ回収するのでしょうか？</a:t>
            </a:r>
            <a:endParaRPr lang="en-US" altLang="ja-JP" sz="3000" dirty="0"/>
          </a:p>
        </p:txBody>
      </p:sp>
      <p:sp>
        <p:nvSpPr>
          <p:cNvPr id="6" name="Rectangle 3">
            <a:extLst>
              <a:ext uri="{FF2B5EF4-FFF2-40B4-BE49-F238E27FC236}">
                <a16:creationId xmlns:a16="http://schemas.microsoft.com/office/drawing/2014/main" id="{1E5BB63B-7742-D026-8A6B-C6081C985EEA}"/>
              </a:ext>
            </a:extLst>
          </p:cNvPr>
          <p:cNvSpPr>
            <a:spLocks noChangeArrowheads="1"/>
          </p:cNvSpPr>
          <p:nvPr/>
        </p:nvSpPr>
        <p:spPr bwMode="auto">
          <a:xfrm>
            <a:off x="0" y="-323166"/>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br>
              <a:rPr kumimoji="0" lang="ja-JP" altLang="ja-JP" sz="1800" b="0" i="0" u="none" strike="noStrike" cap="none" normalizeH="0" baseline="0" dirty="0">
                <a:ln>
                  <a:noFill/>
                </a:ln>
                <a:solidFill>
                  <a:schemeClr val="tx1"/>
                </a:solidFill>
                <a:effectLst/>
              </a:rPr>
            </a:b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365343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3936</TotalTime>
  <Words>241</Words>
  <Application>Microsoft Office PowerPoint</Application>
  <PresentationFormat>ワイド画面</PresentationFormat>
  <Paragraphs>9</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Arial</vt:lpstr>
      <vt:lpstr>Calibri</vt:lpstr>
      <vt:lpstr>Calibri Light</vt:lpstr>
      <vt:lpstr>Wingdings</vt:lpstr>
      <vt:lpstr>Office テーマ</vt:lpstr>
      <vt:lpstr>販売名　(1)コンスタン0.4mg錠　 (2)コンスタン0.8mg錠　　製品回収</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一般名： 次硝酸ビスマス　製品回収</dc:title>
  <dc:creator>脇坂盛雄</dc:creator>
  <cp:lastModifiedBy>wakisaka morio wakisaka morio</cp:lastModifiedBy>
  <cp:revision>356</cp:revision>
  <dcterms:created xsi:type="dcterms:W3CDTF">2015-03-05T03:29:01Z</dcterms:created>
  <dcterms:modified xsi:type="dcterms:W3CDTF">2025-10-09T09:43:20Z</dcterms:modified>
</cp:coreProperties>
</file>