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E16B2"/>
    <a:srgbClr val="8F37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61" d="100"/>
          <a:sy n="61" d="100"/>
        </p:scale>
        <p:origin x="67" y="7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420024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91154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66501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130108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14715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401477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703052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39562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63922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068745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220340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80F89-0C79-46CA-8AFD-984C7606A5F9}" type="datetimeFigureOut">
              <a:rPr kumimoji="1" lang="ja-JP" altLang="en-US" smtClean="0"/>
              <a:t>2025/8/22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4267079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646331"/>
          </a:xfrm>
        </p:spPr>
        <p:txBody>
          <a:bodyPr>
            <a:noAutofit/>
          </a:bodyPr>
          <a:lstStyle/>
          <a:p>
            <a:r>
              <a:rPr lang="ja-JP" altLang="en-US" sz="3200" dirty="0">
                <a:sym typeface="Wingdings" panose="05000000000000000000" pitchFamily="2" charset="2"/>
              </a:rPr>
              <a:t>販売名　１５品目注射剤（東和薬品）　　</a:t>
            </a:r>
            <a:r>
              <a:rPr lang="ja-JP" altLang="en-US" sz="3200" dirty="0">
                <a:solidFill>
                  <a:srgbClr val="C00000"/>
                </a:solidFill>
                <a:sym typeface="Wingdings" panose="05000000000000000000" pitchFamily="2" charset="2"/>
              </a:rPr>
              <a:t>製品回収</a:t>
            </a:r>
            <a:endParaRPr kumimoji="1" lang="ja-JP" altLang="en-US" sz="3200" dirty="0">
              <a:solidFill>
                <a:srgbClr val="C00000"/>
              </a:solidFill>
            </a:endParaRPr>
          </a:p>
        </p:txBody>
      </p:sp>
      <p:sp>
        <p:nvSpPr>
          <p:cNvPr id="3" name="コンテンツ プレースホルダー 2"/>
          <p:cNvSpPr>
            <a:spLocks noGrp="1"/>
          </p:cNvSpPr>
          <p:nvPr>
            <p:ph idx="1"/>
          </p:nvPr>
        </p:nvSpPr>
        <p:spPr>
          <a:xfrm>
            <a:off x="0" y="646332"/>
            <a:ext cx="12192000" cy="6211673"/>
          </a:xfrm>
        </p:spPr>
        <p:txBody>
          <a:bodyPr>
            <a:noAutofit/>
          </a:bodyPr>
          <a:lstStyle/>
          <a:p>
            <a:pPr marL="0" indent="0">
              <a:buNone/>
            </a:pPr>
            <a:r>
              <a:rPr lang="ja-JP" altLang="en-US" dirty="0"/>
              <a:t>対象ロット　　　　数量及　　　　　　出荷時期</a:t>
            </a:r>
            <a:endParaRPr lang="en-US" altLang="ja-JP" dirty="0"/>
          </a:p>
          <a:p>
            <a:pPr marL="0" indent="0">
              <a:buNone/>
            </a:pPr>
            <a:r>
              <a:rPr lang="ja-JP" altLang="en-US" dirty="0"/>
              <a:t>　多数　　　　　　多数　　　　　　　</a:t>
            </a:r>
            <a:r>
              <a:rPr lang="en-US" altLang="ja-JP" dirty="0"/>
              <a:t>2023</a:t>
            </a:r>
            <a:r>
              <a:rPr lang="ja-JP" altLang="en-US" dirty="0"/>
              <a:t>年</a:t>
            </a:r>
            <a:r>
              <a:rPr lang="en-US" altLang="ja-JP" dirty="0"/>
              <a:t>01</a:t>
            </a:r>
            <a:r>
              <a:rPr lang="ja-JP" altLang="en-US" dirty="0"/>
              <a:t>月</a:t>
            </a:r>
            <a:r>
              <a:rPr lang="en-US" altLang="ja-JP" dirty="0"/>
              <a:t>12</a:t>
            </a:r>
            <a:r>
              <a:rPr lang="ja-JP" altLang="en-US" dirty="0"/>
              <a:t>日</a:t>
            </a:r>
            <a:r>
              <a:rPr lang="en-US" altLang="ja-JP" dirty="0"/>
              <a:t>~2025</a:t>
            </a:r>
            <a:r>
              <a:rPr lang="ja-JP" altLang="en-US" dirty="0"/>
              <a:t>年</a:t>
            </a:r>
            <a:r>
              <a:rPr lang="en-US" altLang="ja-JP" dirty="0"/>
              <a:t>05</a:t>
            </a:r>
            <a:r>
              <a:rPr lang="ja-JP" altLang="en-US" dirty="0"/>
              <a:t>月</a:t>
            </a:r>
            <a:r>
              <a:rPr lang="en-US" altLang="ja-JP" dirty="0"/>
              <a:t>20</a:t>
            </a:r>
            <a:r>
              <a:rPr lang="ja-JP" altLang="en-US" dirty="0"/>
              <a:t>日</a:t>
            </a:r>
            <a:endParaRPr lang="en-US" altLang="ja-JP" dirty="0"/>
          </a:p>
          <a:p>
            <a:pPr marL="0" indent="0">
              <a:buNone/>
            </a:pPr>
            <a:r>
              <a:rPr lang="ja-JP" altLang="en-US" sz="3200" dirty="0">
                <a:solidFill>
                  <a:srgbClr val="000099"/>
                </a:solidFill>
              </a:rPr>
              <a:t>理由　</a:t>
            </a:r>
            <a:r>
              <a:rPr lang="en-US" altLang="ja-JP" sz="3200" dirty="0">
                <a:solidFill>
                  <a:srgbClr val="000099"/>
                </a:solidFill>
              </a:rPr>
              <a:t>2025</a:t>
            </a:r>
            <a:r>
              <a:rPr lang="ja-JP" altLang="en-US" sz="3200" dirty="0">
                <a:solidFill>
                  <a:srgbClr val="000099"/>
                </a:solidFill>
              </a:rPr>
              <a:t>年８月</a:t>
            </a:r>
            <a:r>
              <a:rPr lang="en-US" altLang="ja-JP" sz="3200" dirty="0">
                <a:solidFill>
                  <a:srgbClr val="000099"/>
                </a:solidFill>
              </a:rPr>
              <a:t>20</a:t>
            </a:r>
            <a:r>
              <a:rPr lang="ja-JP" altLang="en-US" sz="3200" dirty="0">
                <a:solidFill>
                  <a:srgbClr val="000099"/>
                </a:solidFill>
              </a:rPr>
              <a:t>日回収開始</a:t>
            </a:r>
          </a:p>
          <a:p>
            <a:pPr marL="0" indent="0">
              <a:buNone/>
            </a:pPr>
            <a:r>
              <a:rPr lang="ja-JP" altLang="en-US" sz="2400" dirty="0"/>
              <a:t>トブラシン注</a:t>
            </a:r>
            <a:r>
              <a:rPr lang="en-US" altLang="ja-JP" sz="2400" dirty="0"/>
              <a:t>90mg</a:t>
            </a:r>
            <a:r>
              <a:rPr lang="ja-JP" altLang="en-US" sz="2400" dirty="0"/>
              <a:t>において、医療機関より未開封のアンプルに黒色異物が混入しているという情報を受け、原因究明を実施したところ、製造に関与する機器が破損し、混入していたことが判明しました。そのため、同様の製造ラインで製造した一部のアンプル製剤について、異物（フッ素ゴム）混入の可能性を否定できないため、自主回収いたします。</a:t>
            </a:r>
          </a:p>
          <a:p>
            <a:pPr marL="0" indent="0">
              <a:buNone/>
            </a:pPr>
            <a:r>
              <a:rPr lang="ja-JP" altLang="en-US" sz="3200" dirty="0">
                <a:solidFill>
                  <a:srgbClr val="000099"/>
                </a:solidFill>
              </a:rPr>
              <a:t>危惧される具体的な健康被害</a:t>
            </a:r>
          </a:p>
          <a:p>
            <a:pPr marL="0" indent="0">
              <a:buNone/>
            </a:pPr>
            <a:r>
              <a:rPr lang="ja-JP" altLang="en-US" sz="2400" dirty="0"/>
              <a:t>対象製品はいずれもアンプルに入った液体であり、使用前に当該異物は容易に目視で確認できるため、そのまま使用される可能性は低いと考えております。</a:t>
            </a:r>
          </a:p>
          <a:p>
            <a:pPr marL="0" indent="0">
              <a:buNone/>
            </a:pPr>
            <a:r>
              <a:rPr lang="ja-JP" altLang="en-US" sz="2400" dirty="0"/>
              <a:t>仮に使用された場合であっても、フッ素ゴムは化学的に不活性であるため、使用等による重篤な健康被害のおそれはまず考えられません。</a:t>
            </a:r>
          </a:p>
          <a:p>
            <a:pPr marL="0" indent="0">
              <a:buNone/>
            </a:pPr>
            <a:r>
              <a:rPr lang="ja-JP" altLang="en-US" sz="2400" dirty="0"/>
              <a:t>なお、これまでに本件に起因すると考えられる健康被害発生は報告されておりません。</a:t>
            </a:r>
            <a:endParaRPr lang="en-US" altLang="ja-JP" sz="2400" dirty="0"/>
          </a:p>
          <a:p>
            <a:pPr marL="0" indent="0">
              <a:buNone/>
            </a:pPr>
            <a:r>
              <a:rPr lang="ja-JP" altLang="en-US" sz="3200" dirty="0">
                <a:solidFill>
                  <a:srgbClr val="000099"/>
                </a:solidFill>
              </a:rPr>
              <a:t>考</a:t>
            </a:r>
            <a:r>
              <a:rPr lang="ja-JP" altLang="en-US" sz="3200">
                <a:solidFill>
                  <a:srgbClr val="000099"/>
                </a:solidFill>
              </a:rPr>
              <a:t>察；　なぜもっと前に分からなかったのでしょうか？</a:t>
            </a:r>
            <a:endParaRPr lang="en-US" altLang="ja-JP" sz="3000" dirty="0"/>
          </a:p>
        </p:txBody>
      </p:sp>
      <p:sp>
        <p:nvSpPr>
          <p:cNvPr id="6" name="Rectangle 3">
            <a:extLst>
              <a:ext uri="{FF2B5EF4-FFF2-40B4-BE49-F238E27FC236}">
                <a16:creationId xmlns:a16="http://schemas.microsoft.com/office/drawing/2014/main" id="{1E5BB63B-7742-D026-8A6B-C6081C985EEA}"/>
              </a:ext>
            </a:extLst>
          </p:cNvPr>
          <p:cNvSpPr>
            <a:spLocks noChangeArrowheads="1"/>
          </p:cNvSpPr>
          <p:nvPr/>
        </p:nvSpPr>
        <p:spPr bwMode="auto">
          <a:xfrm>
            <a:off x="0" y="-32316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br>
              <a:rPr kumimoji="0" lang="ja-JP" altLang="ja-JP" sz="1800" b="0" i="0" u="none" strike="noStrike" cap="none" normalizeH="0" baseline="0" dirty="0">
                <a:ln>
                  <a:noFill/>
                </a:ln>
                <a:solidFill>
                  <a:schemeClr val="tx1"/>
                </a:solidFill>
                <a:effectLst/>
              </a:rPr>
            </a:b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6534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3928</TotalTime>
  <Words>428</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販売名　１５品目注射剤（東和薬品）　　製品回収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一般名： 次硝酸ビスマス　製品回収</dc:title>
  <dc:creator>脇坂盛雄</dc:creator>
  <cp:lastModifiedBy>wakisaka morio wakisaka morio</cp:lastModifiedBy>
  <cp:revision>355</cp:revision>
  <dcterms:created xsi:type="dcterms:W3CDTF">2015-03-05T03:29:01Z</dcterms:created>
  <dcterms:modified xsi:type="dcterms:W3CDTF">2025-08-22T00:47:25Z</dcterms:modified>
</cp:coreProperties>
</file>