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0" d="100"/>
          <a:sy n="50" d="100"/>
        </p:scale>
        <p:origin x="90"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2016/7/12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074418"/>
          </a:xfrm>
        </p:spPr>
        <p:txBody>
          <a:bodyPr>
            <a:normAutofit/>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a:t>
            </a:r>
            <a:r>
              <a:rPr lang="ja-JP" altLang="en-US" sz="3200" dirty="0">
                <a:sym typeface="Wingdings" panose="05000000000000000000" pitchFamily="2" charset="2"/>
              </a:rPr>
              <a:t>ピオグリタゾン錠</a:t>
            </a:r>
            <a:r>
              <a:rPr lang="en-US" altLang="ja-JP" sz="3200" dirty="0">
                <a:sym typeface="Wingdings" panose="05000000000000000000" pitchFamily="2" charset="2"/>
              </a:rPr>
              <a:t>15mg</a:t>
            </a:r>
            <a:r>
              <a:rPr lang="ja-JP" altLang="en-US" sz="3200" dirty="0">
                <a:sym typeface="Wingdings" panose="05000000000000000000" pitchFamily="2" charset="2"/>
              </a:rPr>
              <a:t>「ケミファ」 </a:t>
            </a:r>
            <a:r>
              <a:rPr lang="ja-JP" altLang="en-US" sz="3200" dirty="0" smtClean="0">
                <a:sym typeface="Wingdings" panose="05000000000000000000" pitchFamily="2" charset="2"/>
              </a:rPr>
              <a:t> </a:t>
            </a:r>
            <a:r>
              <a:rPr lang="ja-JP" altLang="en-US" sz="3200" dirty="0" smtClean="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638300"/>
            <a:ext cx="12191999" cy="5219701"/>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endParaRPr lang="ja-JP" altLang="en-US" dirty="0"/>
          </a:p>
          <a:p>
            <a:pPr marL="0" indent="0">
              <a:buNone/>
            </a:pPr>
            <a:r>
              <a:rPr lang="ja-JP" altLang="en-US" dirty="0"/>
              <a:t>対象ロット　包装形態　　　　　　　出荷数量（箱）　出荷判定日</a:t>
            </a:r>
          </a:p>
          <a:p>
            <a:pPr marL="0" indent="0">
              <a:buNone/>
            </a:pPr>
            <a:r>
              <a:rPr lang="ja-JP" altLang="en-US" dirty="0"/>
              <a:t>００２６　　ＰＴＰ　１４０錠包装　　　　２１３　　２０１６年４月１２日</a:t>
            </a:r>
          </a:p>
          <a:p>
            <a:pPr marL="0" indent="0">
              <a:buNone/>
            </a:pPr>
            <a:r>
              <a:rPr lang="ja-JP" altLang="en-US" dirty="0"/>
              <a:t>００２６　　ＰＴＰ　５００錠包装　　　　１７７　　２０１６年４月１２日</a:t>
            </a:r>
          </a:p>
          <a:p>
            <a:pPr marL="0" indent="0">
              <a:buNone/>
            </a:pPr>
            <a:r>
              <a:rPr lang="ja-JP" altLang="en-US" dirty="0"/>
              <a:t>００３６　　ＰＴＰ　１００錠包装　　　１０７９　　２０１６年４月１２日</a:t>
            </a:r>
          </a:p>
          <a:p>
            <a:pPr marL="0" indent="0">
              <a:buNone/>
            </a:pPr>
            <a:r>
              <a:rPr lang="ja-JP" altLang="en-US" dirty="0"/>
              <a:t>００３６　　ＰＴＰ　５００錠包装　　　　　２２　　２０１６年４月１２日</a:t>
            </a:r>
          </a:p>
          <a:p>
            <a:pPr marL="0" indent="0">
              <a:buNone/>
            </a:pPr>
            <a:r>
              <a:rPr lang="ja-JP" altLang="en-US" dirty="0"/>
              <a:t>００４６　　ＰＴＰ　１００錠包装　　　１２０４　　２０１６年４月１２日</a:t>
            </a:r>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a:t>
            </a:r>
            <a:r>
              <a:rPr lang="ja-JP" altLang="en-US" sz="3600" dirty="0"/>
              <a:t>：ピオグリタゾン錠</a:t>
            </a:r>
            <a:r>
              <a:rPr lang="en-US" altLang="ja-JP" sz="3600" dirty="0"/>
              <a:t>15mg</a:t>
            </a:r>
            <a:r>
              <a:rPr lang="ja-JP" altLang="en-US" sz="3600" dirty="0"/>
              <a:t>「ケミファ」 </a:t>
            </a:r>
            <a:r>
              <a:rPr lang="ja-JP" altLang="en-US" sz="3600" dirty="0" smtClean="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977462"/>
            <a:ext cx="12191999" cy="5880539"/>
          </a:xfrm>
        </p:spPr>
        <p:txBody>
          <a:bodyPr>
            <a:normAutofit fontScale="55000" lnSpcReduction="20000"/>
          </a:bodyPr>
          <a:lstStyle/>
          <a:p>
            <a:pPr marL="0" indent="0">
              <a:buNone/>
            </a:pPr>
            <a:r>
              <a:rPr lang="ja-JP" altLang="en-US" sz="4400" b="1" dirty="0" smtClean="0">
                <a:solidFill>
                  <a:srgbClr val="002060"/>
                </a:solidFill>
              </a:rPr>
              <a:t>回収</a:t>
            </a:r>
            <a:r>
              <a:rPr lang="ja-JP" altLang="en-US" sz="4400" b="1" dirty="0">
                <a:solidFill>
                  <a:srgbClr val="002060"/>
                </a:solidFill>
              </a:rPr>
              <a:t>理由</a:t>
            </a:r>
            <a:r>
              <a:rPr lang="ja-JP" altLang="en-US" dirty="0"/>
              <a:t>　</a:t>
            </a:r>
            <a:r>
              <a:rPr lang="en-US" altLang="ja-JP" dirty="0" smtClean="0"/>
              <a:t>2016</a:t>
            </a:r>
            <a:r>
              <a:rPr lang="ja-JP" altLang="en-US" dirty="0" smtClean="0"/>
              <a:t>年</a:t>
            </a:r>
            <a:r>
              <a:rPr lang="en-US" altLang="ja-JP" dirty="0" smtClean="0"/>
              <a:t>7</a:t>
            </a:r>
            <a:r>
              <a:rPr lang="ja-JP" altLang="en-US" dirty="0" smtClean="0"/>
              <a:t>月</a:t>
            </a:r>
            <a:r>
              <a:rPr lang="en-US" altLang="ja-JP" dirty="0" smtClean="0"/>
              <a:t>11</a:t>
            </a:r>
            <a:r>
              <a:rPr lang="ja-JP" altLang="en-US" dirty="0" smtClean="0"/>
              <a:t>日</a:t>
            </a:r>
            <a:endParaRPr lang="ja-JP" altLang="en-US" dirty="0"/>
          </a:p>
          <a:p>
            <a:pPr marL="0" indent="0">
              <a:buNone/>
            </a:pPr>
            <a:r>
              <a:rPr lang="ja-JP" altLang="en-US" sz="3800" dirty="0"/>
              <a:t>今般、「ピオグリタゾン錠</a:t>
            </a:r>
            <a:r>
              <a:rPr lang="en-US" altLang="ja-JP" sz="3800" dirty="0"/>
              <a:t>15mg</a:t>
            </a:r>
            <a:r>
              <a:rPr lang="ja-JP" altLang="en-US" sz="3800" dirty="0"/>
              <a:t>「ケミファ」の</a:t>
            </a:r>
            <a:r>
              <a:rPr lang="en-US" altLang="ja-JP" sz="3800" dirty="0"/>
              <a:t>PTP</a:t>
            </a:r>
            <a:r>
              <a:rPr lang="ja-JP" altLang="en-US" sz="3800" dirty="0"/>
              <a:t>シートに識別コード（刻印）の異なる錠剤１錠が封入されて</a:t>
            </a:r>
          </a:p>
          <a:p>
            <a:pPr marL="0" indent="0">
              <a:buNone/>
            </a:pPr>
            <a:r>
              <a:rPr lang="ja-JP" altLang="en-US" sz="3800" dirty="0"/>
              <a:t>いる」との連絡を医療機関から受けました。当該ロット（００２６）の在庫品を調査したところ、複数の</a:t>
            </a:r>
            <a:r>
              <a:rPr lang="en-US" altLang="ja-JP" sz="3800" dirty="0"/>
              <a:t>PTP</a:t>
            </a:r>
          </a:p>
          <a:p>
            <a:pPr marL="0" indent="0">
              <a:buNone/>
            </a:pPr>
            <a:r>
              <a:rPr lang="ja-JP" altLang="en-US" sz="3800" dirty="0"/>
              <a:t>シートから、識別コードの異なる錠剤を確認致しました。この錠剤は、同一製造所で製造された、製造</a:t>
            </a:r>
            <a:r>
              <a:rPr lang="ja-JP" altLang="en-US" sz="3800" dirty="0" smtClean="0"/>
              <a:t>販売業</a:t>
            </a:r>
            <a:endParaRPr lang="en-US" altLang="ja-JP" sz="3800" dirty="0" smtClean="0"/>
          </a:p>
          <a:p>
            <a:pPr marL="0" indent="0">
              <a:buNone/>
            </a:pPr>
            <a:r>
              <a:rPr lang="ja-JP" altLang="en-US" sz="3800" dirty="0" smtClean="0"/>
              <a:t>者の</a:t>
            </a:r>
            <a:r>
              <a:rPr lang="ja-JP" altLang="en-US" sz="3800" dirty="0"/>
              <a:t>異なるピオグリタゾン錠</a:t>
            </a:r>
            <a:r>
              <a:rPr lang="en-US" altLang="ja-JP" sz="3800" dirty="0"/>
              <a:t>15mg</a:t>
            </a:r>
            <a:r>
              <a:rPr lang="ja-JP" altLang="en-US" sz="3800" dirty="0"/>
              <a:t>であることが判明しました。</a:t>
            </a:r>
          </a:p>
          <a:p>
            <a:pPr marL="0" indent="0">
              <a:buNone/>
            </a:pPr>
            <a:r>
              <a:rPr lang="ja-JP" altLang="en-US" sz="3800" dirty="0"/>
              <a:t>両剤は、製剤処方（成分・含量）が同一ではありますが、識別コード（刻印）が異なる製剤であるため、品質管</a:t>
            </a:r>
          </a:p>
          <a:p>
            <a:pPr marL="0" indent="0">
              <a:buNone/>
            </a:pPr>
            <a:r>
              <a:rPr lang="ja-JP" altLang="en-US" sz="3800" dirty="0" smtClean="0"/>
              <a:t>理上</a:t>
            </a:r>
            <a:r>
              <a:rPr lang="ja-JP" altLang="en-US" sz="3800" dirty="0"/>
              <a:t>の逸脱であることから、当該ロットを含むキャンペーン生産品</a:t>
            </a:r>
            <a:r>
              <a:rPr lang="en-US" altLang="ja-JP" sz="3800" dirty="0"/>
              <a:t>3</a:t>
            </a:r>
            <a:r>
              <a:rPr lang="ja-JP" altLang="en-US" sz="3800" dirty="0"/>
              <a:t>ロットについて、自主回収することとしま</a:t>
            </a:r>
          </a:p>
          <a:p>
            <a:pPr marL="0" indent="0">
              <a:buNone/>
            </a:pPr>
            <a:r>
              <a:rPr lang="ja-JP" altLang="en-US" sz="3800" dirty="0"/>
              <a:t>した</a:t>
            </a:r>
            <a:r>
              <a:rPr lang="ja-JP" altLang="en-US" sz="3800" dirty="0" smtClean="0"/>
              <a:t>。</a:t>
            </a:r>
            <a:endParaRPr lang="ja-JP" altLang="en-US" sz="3800" dirty="0"/>
          </a:p>
          <a:p>
            <a:pPr marL="0" indent="0">
              <a:buNone/>
            </a:pPr>
            <a:endParaRPr lang="ja-JP" altLang="en-US" dirty="0"/>
          </a:p>
          <a:p>
            <a:pPr marL="0" indent="0">
              <a:buNone/>
            </a:pPr>
            <a:r>
              <a:rPr lang="ja-JP" altLang="en-US" sz="3600" b="1" dirty="0">
                <a:solidFill>
                  <a:srgbClr val="002060"/>
                </a:solidFill>
              </a:rPr>
              <a:t>危惧される具体的な健康被害</a:t>
            </a:r>
          </a:p>
          <a:p>
            <a:pPr marL="0" indent="0">
              <a:buNone/>
            </a:pPr>
            <a:r>
              <a:rPr lang="ja-JP" altLang="en-US" sz="3000" dirty="0"/>
              <a:t>前述の通り、両剤の差異は識別コード（刻印）の違いのみであり、製剤処方（成分・含量）は同一であること</a:t>
            </a:r>
            <a:r>
              <a:rPr lang="ja-JP" altLang="en-US" sz="3000" dirty="0" smtClean="0"/>
              <a:t>から</a:t>
            </a:r>
            <a:r>
              <a:rPr lang="ja-JP" altLang="en-US" sz="3000" dirty="0"/>
              <a:t>、本件に起因する重篤な健康被害発生の可能性はないものと考えております。</a:t>
            </a:r>
          </a:p>
          <a:p>
            <a:pPr marL="0" indent="0">
              <a:buNone/>
            </a:pPr>
            <a:endParaRPr lang="ja-JP" altLang="en-US" sz="3000" dirty="0"/>
          </a:p>
          <a:p>
            <a:pPr marL="0" indent="0">
              <a:buNone/>
            </a:pPr>
            <a:r>
              <a:rPr lang="ja-JP" altLang="en-US" sz="3000" dirty="0" smtClean="0"/>
              <a:t>⇒</a:t>
            </a:r>
            <a:r>
              <a:rPr lang="en-US" altLang="ja-JP" sz="3800" dirty="0" smtClean="0">
                <a:solidFill>
                  <a:srgbClr val="002060"/>
                </a:solidFill>
              </a:rPr>
              <a:t>2015</a:t>
            </a:r>
            <a:r>
              <a:rPr lang="ja-JP" altLang="en-US" sz="3800" dirty="0">
                <a:solidFill>
                  <a:srgbClr val="002060"/>
                </a:solidFill>
              </a:rPr>
              <a:t>年４月</a:t>
            </a:r>
            <a:r>
              <a:rPr lang="ja-JP" altLang="en-US" sz="3800" dirty="0" smtClean="0">
                <a:solidFill>
                  <a:srgbClr val="002060"/>
                </a:solidFill>
              </a:rPr>
              <a:t>２日にも刻印違いで製品回収を他社が行っている。この回収を見て対応を実施されたのでしょうか？他山の石として対策を取る。ヒューマンエラーでは「あるところで起きた事象は他のところでも起きる」との考えがあります。</a:t>
            </a:r>
            <a:endParaRPr lang="en-US" altLang="ja-JP" sz="3800" dirty="0">
              <a:solidFill>
                <a:srgbClr val="002060"/>
              </a:solidFill>
            </a:endParaRPr>
          </a:p>
          <a:p>
            <a:pPr marL="0" indent="0">
              <a:buNone/>
            </a:pP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1047205"/>
          </a:xfrm>
        </p:spPr>
        <p:txBody>
          <a:bodyPr>
            <a:normAutofit/>
          </a:bodyPr>
          <a:lstStyle/>
          <a:p>
            <a:r>
              <a:rPr lang="ja-JP" altLang="en-US" sz="3600" dirty="0"/>
              <a:t>販売名：リオベル配合錠</a:t>
            </a:r>
            <a:r>
              <a:rPr lang="ja-JP" altLang="en-US" sz="3600" dirty="0" smtClean="0"/>
              <a:t>ＬＤ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838200" y="1524000"/>
            <a:ext cx="10515600" cy="4892040"/>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r>
              <a:rPr lang="ja-JP" altLang="en-US" dirty="0"/>
              <a:t>対象ロット：Ｏ０８５、Ｏ０８６、Ｏ０８７、Ｏ０８８、Ｏ０８９</a:t>
            </a:r>
          </a:p>
          <a:p>
            <a:pPr marL="0" indent="0">
              <a:buNone/>
            </a:pPr>
            <a:r>
              <a:rPr lang="ja-JP" altLang="en-US" dirty="0"/>
              <a:t>数量　　　：８５５４箱（ロットＯ０８５　１箱１００錠入り）</a:t>
            </a:r>
          </a:p>
          <a:p>
            <a:pPr marL="0" indent="0">
              <a:buNone/>
            </a:pPr>
            <a:r>
              <a:rPr lang="ja-JP" altLang="en-US" dirty="0"/>
              <a:t>　　　　　　９１２４箱（ロットＯ０８６　１箱１００錠入り）</a:t>
            </a:r>
          </a:p>
          <a:p>
            <a:pPr marL="0" indent="0">
              <a:buNone/>
            </a:pPr>
            <a:r>
              <a:rPr lang="ja-JP" altLang="en-US" dirty="0"/>
              <a:t>　　　　　　９３６４箱（ロットＯ０８７　１箱１００錠入り）</a:t>
            </a:r>
          </a:p>
          <a:p>
            <a:pPr marL="0" indent="0">
              <a:buNone/>
            </a:pPr>
            <a:r>
              <a:rPr lang="ja-JP" altLang="en-US" dirty="0"/>
              <a:t>　　　　　　６２３８箱（ロットＯ０８８　１箱１００錠入り）</a:t>
            </a:r>
          </a:p>
          <a:p>
            <a:pPr marL="0" indent="0">
              <a:buNone/>
            </a:pPr>
            <a:r>
              <a:rPr lang="ja-JP" altLang="en-US" dirty="0"/>
              <a:t>　　　　　　　６１３箱（ロットＯ０８８　１箱５００錠入り）</a:t>
            </a:r>
          </a:p>
          <a:p>
            <a:pPr marL="0" indent="0">
              <a:buNone/>
            </a:pPr>
            <a:r>
              <a:rPr lang="ja-JP" altLang="en-US" dirty="0"/>
              <a:t>　　　　　　１９５３箱（ロットＯ０８９　１箱５００錠入り）</a:t>
            </a:r>
          </a:p>
          <a:p>
            <a:pPr marL="0" indent="0">
              <a:buNone/>
            </a:pPr>
            <a:r>
              <a:rPr lang="ja-JP" altLang="en-US" dirty="0"/>
              <a:t>出荷時期　：平成２７年２月９日～平成２７年４月１日</a:t>
            </a:r>
          </a:p>
          <a:p>
            <a:pPr marL="0" indent="0">
              <a:buNone/>
            </a:pPr>
            <a:endParaRPr lang="en-US" altLang="ja-JP" dirty="0" smtClean="0"/>
          </a:p>
          <a:p>
            <a:pPr marL="0" indent="0">
              <a:buNone/>
            </a:pPr>
            <a:endParaRPr lang="en-US" altLang="ja-JP" dirty="0"/>
          </a:p>
        </p:txBody>
      </p:sp>
    </p:spTree>
    <p:extLst>
      <p:ext uri="{BB962C8B-B14F-4D97-AF65-F5344CB8AC3E}">
        <p14:creationId xmlns:p14="http://schemas.microsoft.com/office/powerpoint/2010/main" val="580078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32522"/>
            <a:ext cx="12192000" cy="477078"/>
          </a:xfrm>
        </p:spPr>
        <p:txBody>
          <a:bodyPr>
            <a:normAutofit fontScale="90000"/>
          </a:bodyPr>
          <a:lstStyle/>
          <a:p>
            <a:r>
              <a:rPr lang="ja-JP" altLang="en-US" sz="3600" dirty="0"/>
              <a:t>販売名：リオベル配合錠</a:t>
            </a:r>
            <a:r>
              <a:rPr lang="ja-JP" altLang="en-US" sz="3600" dirty="0" smtClean="0"/>
              <a:t>ＬＤ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715617"/>
            <a:ext cx="12192000" cy="6142383"/>
          </a:xfrm>
        </p:spPr>
        <p:txBody>
          <a:bodyPr>
            <a:normAutofit fontScale="40000" lnSpcReduction="20000"/>
          </a:bodyPr>
          <a:lstStyle/>
          <a:p>
            <a:pPr marL="0" indent="0">
              <a:buNone/>
            </a:pPr>
            <a:r>
              <a:rPr lang="ja-JP" altLang="en-US" sz="6700" b="1" dirty="0" smtClean="0">
                <a:solidFill>
                  <a:srgbClr val="002060"/>
                </a:solidFill>
              </a:rPr>
              <a:t>回収理由　</a:t>
            </a:r>
            <a:r>
              <a:rPr lang="en-US" altLang="ja-JP" sz="6700" dirty="0" smtClean="0">
                <a:solidFill>
                  <a:srgbClr val="002060"/>
                </a:solidFill>
              </a:rPr>
              <a:t>2015</a:t>
            </a:r>
            <a:r>
              <a:rPr lang="ja-JP" altLang="en-US" sz="6700" dirty="0" smtClean="0">
                <a:solidFill>
                  <a:srgbClr val="002060"/>
                </a:solidFill>
              </a:rPr>
              <a:t>年４月２日</a:t>
            </a:r>
            <a:endParaRPr lang="en-US" altLang="ja-JP" sz="6700" dirty="0" smtClean="0">
              <a:solidFill>
                <a:srgbClr val="002060"/>
              </a:solidFill>
            </a:endParaRPr>
          </a:p>
          <a:p>
            <a:pPr marL="0" indent="0">
              <a:buNone/>
            </a:pPr>
            <a:r>
              <a:rPr lang="ja-JP" altLang="en-US" sz="6000" dirty="0">
                <a:solidFill>
                  <a:srgbClr val="002060"/>
                </a:solidFill>
              </a:rPr>
              <a:t>今般、リオベル配合錠ＬＤ（Ｏ０８９）のＰＴＰシート包装内に異なる識別コードの刻印</a:t>
            </a:r>
            <a:r>
              <a:rPr lang="ja-JP" altLang="en-US" sz="6000" dirty="0" smtClean="0">
                <a:solidFill>
                  <a:srgbClr val="002060"/>
                </a:solidFill>
              </a:rPr>
              <a:t>が施された</a:t>
            </a:r>
            <a:r>
              <a:rPr lang="ja-JP" altLang="en-US" sz="6000" dirty="0">
                <a:solidFill>
                  <a:srgbClr val="002060"/>
                </a:solidFill>
              </a:rPr>
              <a:t>錠剤１錠が入っている」との連絡を医療機関から受けました。当社に保存</a:t>
            </a:r>
            <a:r>
              <a:rPr lang="ja-JP" altLang="en-US" sz="6000" dirty="0" smtClean="0">
                <a:solidFill>
                  <a:srgbClr val="002060"/>
                </a:solidFill>
              </a:rPr>
              <a:t>されている</a:t>
            </a:r>
            <a:r>
              <a:rPr lang="ja-JP" altLang="en-US" sz="6000" dirty="0">
                <a:solidFill>
                  <a:srgbClr val="002060"/>
                </a:solidFill>
              </a:rPr>
              <a:t>当該ロットを含むキャンペーン生産品５ロットの参考品を確認したところ、当該ロットの他</a:t>
            </a:r>
            <a:r>
              <a:rPr lang="ja-JP" altLang="en-US" sz="6000" dirty="0" smtClean="0">
                <a:solidFill>
                  <a:srgbClr val="002060"/>
                </a:solidFill>
              </a:rPr>
              <a:t>、同一</a:t>
            </a:r>
            <a:r>
              <a:rPr lang="ja-JP" altLang="en-US" sz="6000" dirty="0">
                <a:solidFill>
                  <a:srgbClr val="002060"/>
                </a:solidFill>
              </a:rPr>
              <a:t>キャンペーンロット中に同様の異なる識別コードの刻印の錠剤を確認致しました。</a:t>
            </a:r>
          </a:p>
          <a:p>
            <a:pPr marL="0" indent="0">
              <a:buNone/>
            </a:pPr>
            <a:r>
              <a:rPr lang="ja-JP" altLang="en-US" sz="6000" dirty="0">
                <a:solidFill>
                  <a:srgbClr val="002060"/>
                </a:solidFill>
              </a:rPr>
              <a:t>社内で調査した結果、当該キャンペーン生産中の製錠工程において、当該製品の製錠に</a:t>
            </a:r>
            <a:r>
              <a:rPr lang="ja-JP" altLang="en-US" sz="6000" dirty="0" smtClean="0">
                <a:solidFill>
                  <a:srgbClr val="002060"/>
                </a:solidFill>
              </a:rPr>
              <a:t>使用する</a:t>
            </a:r>
            <a:r>
              <a:rPr lang="ja-JP" altLang="en-US" sz="6000" dirty="0">
                <a:solidFill>
                  <a:srgbClr val="002060"/>
                </a:solidFill>
              </a:rPr>
              <a:t>杵とは異なるものを用いて生産したものと特定致しました。</a:t>
            </a:r>
          </a:p>
          <a:p>
            <a:pPr marL="0" indent="0">
              <a:buNone/>
            </a:pPr>
            <a:r>
              <a:rPr lang="ja-JP" altLang="en-US" sz="6000" dirty="0">
                <a:solidFill>
                  <a:srgbClr val="002060"/>
                </a:solidFill>
              </a:rPr>
              <a:t>当該異常の波及範囲は、参考品調査の結果及び作業記録の確認結果から、当該ロットを</a:t>
            </a:r>
            <a:r>
              <a:rPr lang="ja-JP" altLang="en-US" sz="6000" dirty="0" smtClean="0">
                <a:solidFill>
                  <a:srgbClr val="002060"/>
                </a:solidFill>
              </a:rPr>
              <a:t>含むキャンペーン生</a:t>
            </a:r>
            <a:r>
              <a:rPr lang="ja-JP" altLang="en-US" sz="6000" dirty="0">
                <a:solidFill>
                  <a:srgbClr val="002060"/>
                </a:solidFill>
              </a:rPr>
              <a:t>産品５ロットに特定されます。</a:t>
            </a:r>
          </a:p>
          <a:p>
            <a:pPr marL="0" indent="0">
              <a:buNone/>
            </a:pPr>
            <a:r>
              <a:rPr lang="ja-JP" altLang="en-US" sz="6000" dirty="0">
                <a:solidFill>
                  <a:srgbClr val="002060"/>
                </a:solidFill>
              </a:rPr>
              <a:t>今回認められた問題は、識別コードの杵のみであり、用量を示す臼側の刻印に問題はありませんでした。</a:t>
            </a:r>
          </a:p>
          <a:p>
            <a:pPr marL="0" indent="0">
              <a:buNone/>
            </a:pPr>
            <a:r>
              <a:rPr lang="ja-JP" altLang="en-US" sz="6000" dirty="0">
                <a:solidFill>
                  <a:srgbClr val="002060"/>
                </a:solidFill>
              </a:rPr>
              <a:t>すなわち製品本質は当該製品そのものであり、製品品質への影響は無く</a:t>
            </a:r>
            <a:r>
              <a:rPr lang="ja-JP" altLang="en-US" sz="6000" dirty="0" smtClean="0">
                <a:solidFill>
                  <a:srgbClr val="002060"/>
                </a:solidFill>
              </a:rPr>
              <a:t>、有効性</a:t>
            </a:r>
            <a:r>
              <a:rPr lang="ja-JP" altLang="en-US" sz="6000" dirty="0">
                <a:solidFill>
                  <a:srgbClr val="002060"/>
                </a:solidFill>
              </a:rPr>
              <a:t>、安全性に問題は無いものと判断しております。</a:t>
            </a:r>
          </a:p>
          <a:p>
            <a:pPr marL="0" indent="0">
              <a:buNone/>
            </a:pPr>
            <a:r>
              <a:rPr lang="ja-JP" altLang="en-US" sz="6000" dirty="0">
                <a:solidFill>
                  <a:srgbClr val="002060"/>
                </a:solidFill>
              </a:rPr>
              <a:t>しかしながら、異なる識別コードの刻印が施されている錠剤が混入している製品が市場</a:t>
            </a:r>
            <a:r>
              <a:rPr lang="ja-JP" altLang="en-US" sz="6000" dirty="0" smtClean="0">
                <a:solidFill>
                  <a:srgbClr val="002060"/>
                </a:solidFill>
              </a:rPr>
              <a:t>に流通</a:t>
            </a:r>
            <a:r>
              <a:rPr lang="ja-JP" altLang="en-US" sz="6000" dirty="0">
                <a:solidFill>
                  <a:srgbClr val="002060"/>
                </a:solidFill>
              </a:rPr>
              <a:t>しているという事実を踏まえ、患者様の不安と医療関係者の皆様の混乱を避けるために</a:t>
            </a:r>
            <a:r>
              <a:rPr lang="ja-JP" altLang="en-US" sz="6000" dirty="0" smtClean="0">
                <a:solidFill>
                  <a:srgbClr val="002060"/>
                </a:solidFill>
              </a:rPr>
              <a:t>、対象</a:t>
            </a:r>
            <a:r>
              <a:rPr lang="ja-JP" altLang="en-US" sz="6000" dirty="0">
                <a:solidFill>
                  <a:srgbClr val="002060"/>
                </a:solidFill>
              </a:rPr>
              <a:t>５ロットを速やかに市場から回収することといたしました。</a:t>
            </a:r>
          </a:p>
          <a:p>
            <a:pPr marL="0" indent="0">
              <a:buNone/>
            </a:pPr>
            <a:r>
              <a:rPr lang="ja-JP" altLang="en-US" dirty="0" smtClean="0">
                <a:solidFill>
                  <a:srgbClr val="C00000"/>
                </a:solidFill>
              </a:rPr>
              <a:t>⇒</a:t>
            </a:r>
            <a:endParaRPr lang="en-US" altLang="ja-JP" dirty="0" smtClean="0">
              <a:solidFill>
                <a:srgbClr val="C00000"/>
              </a:solidFill>
            </a:endParaRPr>
          </a:p>
          <a:p>
            <a:pPr marL="0" indent="0">
              <a:buNone/>
            </a:pPr>
            <a:r>
              <a:rPr lang="ja-JP" altLang="en-US" sz="6000" dirty="0" smtClean="0">
                <a:solidFill>
                  <a:srgbClr val="C00000"/>
                </a:solidFill>
              </a:rPr>
              <a:t>保存サンプルにもあったことより、杵の幾つかの内の一つ以上に違う刻印の杵が混じったのだが、インプロ＆</a:t>
            </a:r>
            <a:r>
              <a:rPr lang="en-US" altLang="ja-JP" sz="6000" dirty="0" smtClean="0">
                <a:solidFill>
                  <a:srgbClr val="C00000"/>
                </a:solidFill>
              </a:rPr>
              <a:t>QC</a:t>
            </a:r>
            <a:r>
              <a:rPr lang="ja-JP" altLang="en-US" sz="6000" dirty="0" smtClean="0">
                <a:solidFill>
                  <a:srgbClr val="C00000"/>
                </a:solidFill>
              </a:rPr>
              <a:t>で見つけることができなかったと思われる。このような杵と臼の管理も</a:t>
            </a:r>
            <a:r>
              <a:rPr lang="en-US" altLang="ja-JP" sz="6000" dirty="0" smtClean="0">
                <a:solidFill>
                  <a:srgbClr val="C00000"/>
                </a:solidFill>
              </a:rPr>
              <a:t>GMP</a:t>
            </a:r>
            <a:r>
              <a:rPr lang="ja-JP" altLang="en-US" sz="6000" dirty="0" smtClean="0">
                <a:solidFill>
                  <a:srgbClr val="C00000"/>
                </a:solidFill>
              </a:rPr>
              <a:t>ではリスクを減らす上で管理すべき項目になる</a:t>
            </a:r>
            <a:endParaRPr lang="ja-JP" altLang="en-US" sz="6000" dirty="0">
              <a:solidFill>
                <a:srgbClr val="C00000"/>
              </a:solidFill>
            </a:endParaRPr>
          </a:p>
        </p:txBody>
      </p:sp>
    </p:spTree>
    <p:extLst>
      <p:ext uri="{BB962C8B-B14F-4D97-AF65-F5344CB8AC3E}">
        <p14:creationId xmlns:p14="http://schemas.microsoft.com/office/powerpoint/2010/main" val="2776719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906</TotalTime>
  <Words>52</Words>
  <Application>Microsoft Office PowerPoint</Application>
  <PresentationFormat>ワイド画面</PresentationFormat>
  <Paragraphs>43</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Ｐゴシック</vt:lpstr>
      <vt:lpstr>Arial</vt:lpstr>
      <vt:lpstr>Calibri</vt:lpstr>
      <vt:lpstr>Calibri Light</vt:lpstr>
      <vt:lpstr>Wingdings</vt:lpstr>
      <vt:lpstr>Office テーマ</vt:lpstr>
      <vt:lpstr>販売名 　ピオグリタゾン錠15mg「ケミファ」   製品回収</vt:lpstr>
      <vt:lpstr>販売名：ピオグリタゾン錠15mg「ケミファ」  　製品回収</vt:lpstr>
      <vt:lpstr>販売名：リオベル配合錠ＬＤ　     製品回収</vt:lpstr>
      <vt:lpstr>販売名：リオベル配合錠ＬＤ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68</cp:revision>
  <dcterms:created xsi:type="dcterms:W3CDTF">2015-03-05T03:29:01Z</dcterms:created>
  <dcterms:modified xsi:type="dcterms:W3CDTF">2016-07-11T18:13:54Z</dcterms:modified>
</cp:coreProperties>
</file>